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1" r:id="rId3"/>
    <p:sldId id="313" r:id="rId4"/>
    <p:sldId id="310" r:id="rId5"/>
    <p:sldId id="311" r:id="rId6"/>
    <p:sldId id="312" r:id="rId7"/>
    <p:sldId id="299" r:id="rId8"/>
    <p:sldId id="296" r:id="rId9"/>
    <p:sldId id="337" r:id="rId10"/>
    <p:sldId id="318" r:id="rId11"/>
    <p:sldId id="317" r:id="rId12"/>
    <p:sldId id="302" r:id="rId13"/>
    <p:sldId id="319" r:id="rId14"/>
    <p:sldId id="332" r:id="rId15"/>
    <p:sldId id="336" r:id="rId16"/>
    <p:sldId id="273" r:id="rId17"/>
    <p:sldId id="291" r:id="rId18"/>
    <p:sldId id="316" r:id="rId19"/>
    <p:sldId id="320" r:id="rId20"/>
    <p:sldId id="331" r:id="rId21"/>
    <p:sldId id="329" r:id="rId22"/>
    <p:sldId id="306" r:id="rId23"/>
    <p:sldId id="305" r:id="rId24"/>
    <p:sldId id="288" r:id="rId25"/>
    <p:sldId id="323" r:id="rId26"/>
    <p:sldId id="322" r:id="rId27"/>
    <p:sldId id="330" r:id="rId28"/>
    <p:sldId id="307" r:id="rId29"/>
    <p:sldId id="324" r:id="rId30"/>
    <p:sldId id="325" r:id="rId31"/>
    <p:sldId id="286" r:id="rId3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FCDBF96-6AC2-4E39-9F74-393E80595D41}">
          <p14:sldIdLst>
            <p14:sldId id="256"/>
            <p14:sldId id="301"/>
            <p14:sldId id="313"/>
            <p14:sldId id="310"/>
            <p14:sldId id="311"/>
            <p14:sldId id="312"/>
            <p14:sldId id="299"/>
            <p14:sldId id="296"/>
            <p14:sldId id="337"/>
            <p14:sldId id="318"/>
            <p14:sldId id="317"/>
            <p14:sldId id="302"/>
            <p14:sldId id="319"/>
            <p14:sldId id="332"/>
            <p14:sldId id="336"/>
            <p14:sldId id="273"/>
            <p14:sldId id="291"/>
            <p14:sldId id="316"/>
            <p14:sldId id="320"/>
            <p14:sldId id="331"/>
            <p14:sldId id="329"/>
            <p14:sldId id="306"/>
            <p14:sldId id="305"/>
            <p14:sldId id="288"/>
            <p14:sldId id="323"/>
            <p14:sldId id="322"/>
            <p14:sldId id="330"/>
            <p14:sldId id="307"/>
            <p14:sldId id="324"/>
            <p14:sldId id="325"/>
          </p14:sldIdLst>
        </p14:section>
        <p14:section name="Sekcja bez tytułu" id="{DD872300-C3E6-44E1-9F42-307B6E3AD719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619CC-835B-4A6E-B660-73C67BD1CB3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D68DE9-545A-4E8E-AAE6-21C73254E7B5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JST/lokalne NGO</a:t>
          </a:r>
        </a:p>
      </dgm:t>
    </dgm:pt>
    <dgm:pt modelId="{BA5A2D76-143F-48B0-B6B4-E8BF108E7714}" type="parTrans" cxnId="{768759CA-1CFA-428D-815C-3D3DFBFF28F4}">
      <dgm:prSet/>
      <dgm:spPr/>
      <dgm:t>
        <a:bodyPr/>
        <a:lstStyle/>
        <a:p>
          <a:endParaRPr lang="pl-PL"/>
        </a:p>
      </dgm:t>
    </dgm:pt>
    <dgm:pt modelId="{74E95195-514E-452F-B29F-9ABCDB4AC469}" type="sibTrans" cxnId="{768759CA-1CFA-428D-815C-3D3DFBFF28F4}">
      <dgm:prSet/>
      <dgm:spPr/>
      <dgm:t>
        <a:bodyPr/>
        <a:lstStyle/>
        <a:p>
          <a:endParaRPr lang="pl-PL"/>
        </a:p>
      </dgm:t>
    </dgm:pt>
    <dgm:pt modelId="{7FF66725-A703-4D96-A1E7-25645AFB57B7}">
      <dgm:prSet phldrT="[Tekst]" custT="1"/>
      <dgm:spPr/>
      <dgm:t>
        <a:bodyPr/>
        <a:lstStyle/>
        <a:p>
          <a:r>
            <a:rPr lang="pl-PL" sz="1600" dirty="0"/>
            <a:t>konsultacje z Romami</a:t>
          </a:r>
        </a:p>
      </dgm:t>
    </dgm:pt>
    <dgm:pt modelId="{2B0C664F-7E37-4533-8B25-C1539CC2993D}" type="parTrans" cxnId="{257DF43D-8336-4D2A-B793-DC2FA3B09BDC}">
      <dgm:prSet/>
      <dgm:spPr/>
      <dgm:t>
        <a:bodyPr/>
        <a:lstStyle/>
        <a:p>
          <a:endParaRPr lang="pl-PL"/>
        </a:p>
      </dgm:t>
    </dgm:pt>
    <dgm:pt modelId="{A76A3DD6-F570-4355-96E3-0F41CB2A0DD0}" type="sibTrans" cxnId="{257DF43D-8336-4D2A-B793-DC2FA3B09BDC}">
      <dgm:prSet/>
      <dgm:spPr/>
      <dgm:t>
        <a:bodyPr/>
        <a:lstStyle/>
        <a:p>
          <a:endParaRPr lang="pl-PL"/>
        </a:p>
      </dgm:t>
    </dgm:pt>
    <dgm:pt modelId="{889A5468-DB56-4DBA-848E-DE1673F3A696}">
      <dgm:prSet phldrT="[Tekst]" custT="1"/>
      <dgm:spPr/>
      <dgm:t>
        <a:bodyPr/>
        <a:lstStyle/>
        <a:p>
          <a:r>
            <a:rPr lang="pl-PL" sz="1600" dirty="0"/>
            <a:t>przygotowanie wniosku i wysłanie do UW</a:t>
          </a:r>
        </a:p>
      </dgm:t>
    </dgm:pt>
    <dgm:pt modelId="{ACED051C-9208-4B44-824E-592CF66E6E00}" type="parTrans" cxnId="{27BB8E80-6854-4629-8821-1CFAE9650DFE}">
      <dgm:prSet/>
      <dgm:spPr/>
      <dgm:t>
        <a:bodyPr/>
        <a:lstStyle/>
        <a:p>
          <a:endParaRPr lang="pl-PL"/>
        </a:p>
      </dgm:t>
    </dgm:pt>
    <dgm:pt modelId="{A59279B2-2846-497A-A8D6-6B719276F11D}" type="sibTrans" cxnId="{27BB8E80-6854-4629-8821-1CFAE9650DFE}">
      <dgm:prSet/>
      <dgm:spPr/>
      <dgm:t>
        <a:bodyPr/>
        <a:lstStyle/>
        <a:p>
          <a:endParaRPr lang="pl-PL"/>
        </a:p>
      </dgm:t>
    </dgm:pt>
    <dgm:pt modelId="{1BCBAB8C-EA0B-44BB-B749-CB8A41A523EC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UW</a:t>
          </a:r>
        </a:p>
      </dgm:t>
    </dgm:pt>
    <dgm:pt modelId="{28E0708A-5466-48FE-87B7-3DA4408762C6}" type="parTrans" cxnId="{C2583BAA-426B-4BE0-8CBE-28A9FD1EA098}">
      <dgm:prSet/>
      <dgm:spPr/>
      <dgm:t>
        <a:bodyPr/>
        <a:lstStyle/>
        <a:p>
          <a:endParaRPr lang="pl-PL"/>
        </a:p>
      </dgm:t>
    </dgm:pt>
    <dgm:pt modelId="{257278C3-FA6D-4F23-8227-C53091A9E6E7}" type="sibTrans" cxnId="{C2583BAA-426B-4BE0-8CBE-28A9FD1EA098}">
      <dgm:prSet/>
      <dgm:spPr/>
      <dgm:t>
        <a:bodyPr/>
        <a:lstStyle/>
        <a:p>
          <a:endParaRPr lang="pl-PL"/>
        </a:p>
      </dgm:t>
    </dgm:pt>
    <dgm:pt modelId="{379497E0-12DD-468B-8FA8-DEFB33F31620}">
      <dgm:prSet phldrT="[Tekst]" custT="1"/>
      <dgm:spPr/>
      <dgm:t>
        <a:bodyPr/>
        <a:lstStyle/>
        <a:p>
          <a:r>
            <a:rPr lang="pl-PL" sz="1600" dirty="0"/>
            <a:t>korekta wniosków</a:t>
          </a:r>
        </a:p>
      </dgm:t>
    </dgm:pt>
    <dgm:pt modelId="{641CB1C0-84C6-4C09-BEA6-6A56323CF302}" type="parTrans" cxnId="{CE458ECB-1D91-43AE-8CAD-F17DC5AD0BE4}">
      <dgm:prSet/>
      <dgm:spPr/>
      <dgm:t>
        <a:bodyPr/>
        <a:lstStyle/>
        <a:p>
          <a:endParaRPr lang="pl-PL"/>
        </a:p>
      </dgm:t>
    </dgm:pt>
    <dgm:pt modelId="{97F077BD-EEFA-4A30-A662-08DC9775ADFA}" type="sibTrans" cxnId="{CE458ECB-1D91-43AE-8CAD-F17DC5AD0BE4}">
      <dgm:prSet/>
      <dgm:spPr/>
      <dgm:t>
        <a:bodyPr/>
        <a:lstStyle/>
        <a:p>
          <a:endParaRPr lang="pl-PL"/>
        </a:p>
      </dgm:t>
    </dgm:pt>
    <dgm:pt modelId="{768F2859-D71A-454D-BCC4-EADFCC9B1104}">
      <dgm:prSet phldrT="[Tekst]" custT="1"/>
      <dgm:spPr/>
      <dgm:t>
        <a:bodyPr/>
        <a:lstStyle/>
        <a:p>
          <a:r>
            <a:rPr lang="pl-PL" sz="1600" dirty="0"/>
            <a:t>komisja oceny (UW, kuratorium, Romowie); </a:t>
          </a:r>
          <a:r>
            <a:rPr lang="pl-PL" sz="1600" dirty="0" smtClean="0"/>
            <a:t>przekazanie rekomendowanych przez Komisję Wojewódzką wniosków do MSWiA (cz. 83 i 30 budżetu państwa) oraz protokołów posiedzenia Komisji</a:t>
          </a:r>
          <a:endParaRPr lang="pl-PL" sz="1600" dirty="0"/>
        </a:p>
      </dgm:t>
    </dgm:pt>
    <dgm:pt modelId="{2BEB81EE-7A45-4A98-B2DE-4D3262AAC77B}" type="parTrans" cxnId="{EF1CFC39-71F5-4795-A07E-15B79999A4E6}">
      <dgm:prSet/>
      <dgm:spPr/>
      <dgm:t>
        <a:bodyPr/>
        <a:lstStyle/>
        <a:p>
          <a:endParaRPr lang="pl-PL"/>
        </a:p>
      </dgm:t>
    </dgm:pt>
    <dgm:pt modelId="{D474318D-E1A6-4E1D-B0EB-687C0D2914E2}" type="sibTrans" cxnId="{EF1CFC39-71F5-4795-A07E-15B79999A4E6}">
      <dgm:prSet/>
      <dgm:spPr/>
      <dgm:t>
        <a:bodyPr/>
        <a:lstStyle/>
        <a:p>
          <a:endParaRPr lang="pl-PL"/>
        </a:p>
      </dgm:t>
    </dgm:pt>
    <dgm:pt modelId="{C3473FB9-5C35-455A-8426-CD31161B586D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MSWiA</a:t>
          </a:r>
        </a:p>
      </dgm:t>
    </dgm:pt>
    <dgm:pt modelId="{6D5E6EA0-ACD4-47CA-91DD-8577331FD564}" type="parTrans" cxnId="{ED2C8EBD-4BF4-41A1-B4D9-75A2C56BB0BC}">
      <dgm:prSet/>
      <dgm:spPr/>
      <dgm:t>
        <a:bodyPr/>
        <a:lstStyle/>
        <a:p>
          <a:endParaRPr lang="pl-PL"/>
        </a:p>
      </dgm:t>
    </dgm:pt>
    <dgm:pt modelId="{762563FF-69D1-400E-88FB-51C556878C7D}" type="sibTrans" cxnId="{ED2C8EBD-4BF4-41A1-B4D9-75A2C56BB0BC}">
      <dgm:prSet/>
      <dgm:spPr/>
      <dgm:t>
        <a:bodyPr/>
        <a:lstStyle/>
        <a:p>
          <a:endParaRPr lang="pl-PL"/>
        </a:p>
      </dgm:t>
    </dgm:pt>
    <dgm:pt modelId="{F96FA078-C412-48FE-A98E-D2D666DFE033}">
      <dgm:prSet phldrT="[Tekst]" custT="1"/>
      <dgm:spPr/>
      <dgm:t>
        <a:bodyPr/>
        <a:lstStyle/>
        <a:p>
          <a:r>
            <a:rPr lang="pl-PL" sz="1600" dirty="0"/>
            <a:t>Minister </a:t>
          </a:r>
          <a:r>
            <a:rPr lang="pl-PL" sz="1600" dirty="0" err="1"/>
            <a:t>SWiA</a:t>
          </a:r>
          <a:r>
            <a:rPr lang="pl-PL" sz="1600" dirty="0"/>
            <a:t> podejmuje decyzję w sprawie wysokości dotacji na realizację zadań, przy czym nie jest on związany opinią Komisji </a:t>
          </a:r>
          <a:r>
            <a:rPr lang="pl-PL" sz="1600" dirty="0" smtClean="0"/>
            <a:t>Wojewódzkiej</a:t>
          </a:r>
          <a:endParaRPr lang="pl-PL" sz="1600" dirty="0"/>
        </a:p>
      </dgm:t>
    </dgm:pt>
    <dgm:pt modelId="{0CD1B6FD-A479-48E6-8459-A1571F455EF2}" type="parTrans" cxnId="{78995C3C-B6BA-4508-AE66-488A7046E604}">
      <dgm:prSet/>
      <dgm:spPr/>
      <dgm:t>
        <a:bodyPr/>
        <a:lstStyle/>
        <a:p>
          <a:endParaRPr lang="pl-PL"/>
        </a:p>
      </dgm:t>
    </dgm:pt>
    <dgm:pt modelId="{04C702E1-6AFE-410B-BF79-1B897C0A79D0}" type="sibTrans" cxnId="{78995C3C-B6BA-4508-AE66-488A7046E604}">
      <dgm:prSet/>
      <dgm:spPr/>
      <dgm:t>
        <a:bodyPr/>
        <a:lstStyle/>
        <a:p>
          <a:endParaRPr lang="pl-PL"/>
        </a:p>
      </dgm:t>
    </dgm:pt>
    <dgm:pt modelId="{C75883BB-9958-4B78-82D5-5ED1D71D9A52}" type="pres">
      <dgm:prSet presAssocID="{593619CC-835B-4A6E-B660-73C67BD1CB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2D6153-81EF-4870-BF5A-F9E25CF3BB4F}" type="pres">
      <dgm:prSet presAssocID="{14D68DE9-545A-4E8E-AAE6-21C73254E7B5}" presName="composite" presStyleCnt="0"/>
      <dgm:spPr/>
    </dgm:pt>
    <dgm:pt modelId="{0F0C3674-9036-450D-B8A6-D108BCC60136}" type="pres">
      <dgm:prSet presAssocID="{14D68DE9-545A-4E8E-AAE6-21C73254E7B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6E1D6F-AA6B-48E1-9CF0-6935E01F342E}" type="pres">
      <dgm:prSet presAssocID="{14D68DE9-545A-4E8E-AAE6-21C73254E7B5}" presName="descendantText" presStyleLbl="alignAcc1" presStyleIdx="0" presStyleCnt="3" custScaleY="100000" custLinFactNeighborX="46" custLinFactNeighborY="101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BAD5B4-F79A-4C2F-80AF-8FA3B5B48FDA}" type="pres">
      <dgm:prSet presAssocID="{74E95195-514E-452F-B29F-9ABCDB4AC469}" presName="sp" presStyleCnt="0"/>
      <dgm:spPr/>
    </dgm:pt>
    <dgm:pt modelId="{886E929F-90A0-4309-9C93-C7D59D936D4E}" type="pres">
      <dgm:prSet presAssocID="{1BCBAB8C-EA0B-44BB-B749-CB8A41A523EC}" presName="composite" presStyleCnt="0"/>
      <dgm:spPr/>
    </dgm:pt>
    <dgm:pt modelId="{6979D982-1DF8-4660-BE75-68ED520E08E4}" type="pres">
      <dgm:prSet presAssocID="{1BCBAB8C-EA0B-44BB-B749-CB8A41A523EC}" presName="parentText" presStyleLbl="alignNode1" presStyleIdx="1" presStyleCnt="3" custLinFactNeighborX="0" custLinFactNeighborY="-1648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2411C-C938-4B9F-8FC9-BCAB72BD0188}" type="pres">
      <dgm:prSet presAssocID="{1BCBAB8C-EA0B-44BB-B749-CB8A41A523EC}" presName="descendantText" presStyleLbl="alignAcc1" presStyleIdx="1" presStyleCnt="3" custScaleY="1831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D4F9E0-3887-4393-A56D-D5EA0246947B}" type="pres">
      <dgm:prSet presAssocID="{257278C3-FA6D-4F23-8227-C53091A9E6E7}" presName="sp" presStyleCnt="0"/>
      <dgm:spPr/>
    </dgm:pt>
    <dgm:pt modelId="{256CEA5E-94C4-4F18-B6A2-47CC89585E01}" type="pres">
      <dgm:prSet presAssocID="{C3473FB9-5C35-455A-8426-CD31161B586D}" presName="composite" presStyleCnt="0"/>
      <dgm:spPr/>
    </dgm:pt>
    <dgm:pt modelId="{5BE9C556-D1B6-4330-9F0F-7C7AEF1CB65A}" type="pres">
      <dgm:prSet presAssocID="{C3473FB9-5C35-455A-8426-CD31161B586D}" presName="parentText" presStyleLbl="alignNode1" presStyleIdx="2" presStyleCnt="3" custLinFactNeighborX="0" custLinFactNeighborY="189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B8C470-B9B9-449F-9422-224BB4F13DAB}" type="pres">
      <dgm:prSet presAssocID="{C3473FB9-5C35-455A-8426-CD31161B586D}" presName="descendantText" presStyleLbl="alignAcc1" presStyleIdx="2" presStyleCnt="3" custScaleY="56890" custLinFactNeighborX="46" custLinFactNeighborY="11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8995C3C-B6BA-4508-AE66-488A7046E604}" srcId="{C3473FB9-5C35-455A-8426-CD31161B586D}" destId="{F96FA078-C412-48FE-A98E-D2D666DFE033}" srcOrd="0" destOrd="0" parTransId="{0CD1B6FD-A479-48E6-8459-A1571F455EF2}" sibTransId="{04C702E1-6AFE-410B-BF79-1B897C0A79D0}"/>
    <dgm:cxn modelId="{E180195E-2F04-47CB-B765-7955264BDD11}" type="presOf" srcId="{C3473FB9-5C35-455A-8426-CD31161B586D}" destId="{5BE9C556-D1B6-4330-9F0F-7C7AEF1CB65A}" srcOrd="0" destOrd="0" presId="urn:microsoft.com/office/officeart/2005/8/layout/chevron2"/>
    <dgm:cxn modelId="{768759CA-1CFA-428D-815C-3D3DFBFF28F4}" srcId="{593619CC-835B-4A6E-B660-73C67BD1CB3A}" destId="{14D68DE9-545A-4E8E-AAE6-21C73254E7B5}" srcOrd="0" destOrd="0" parTransId="{BA5A2D76-143F-48B0-B6B4-E8BF108E7714}" sibTransId="{74E95195-514E-452F-B29F-9ABCDB4AC469}"/>
    <dgm:cxn modelId="{CE458ECB-1D91-43AE-8CAD-F17DC5AD0BE4}" srcId="{1BCBAB8C-EA0B-44BB-B749-CB8A41A523EC}" destId="{379497E0-12DD-468B-8FA8-DEFB33F31620}" srcOrd="0" destOrd="0" parTransId="{641CB1C0-84C6-4C09-BEA6-6A56323CF302}" sibTransId="{97F077BD-EEFA-4A30-A662-08DC9775ADFA}"/>
    <dgm:cxn modelId="{84659EF7-85F0-4AAF-9954-745BE659ABA7}" type="presOf" srcId="{768F2859-D71A-454D-BCC4-EADFCC9B1104}" destId="{C252411C-C938-4B9F-8FC9-BCAB72BD0188}" srcOrd="0" destOrd="1" presId="urn:microsoft.com/office/officeart/2005/8/layout/chevron2"/>
    <dgm:cxn modelId="{C2583BAA-426B-4BE0-8CBE-28A9FD1EA098}" srcId="{593619CC-835B-4A6E-B660-73C67BD1CB3A}" destId="{1BCBAB8C-EA0B-44BB-B749-CB8A41A523EC}" srcOrd="1" destOrd="0" parTransId="{28E0708A-5466-48FE-87B7-3DA4408762C6}" sibTransId="{257278C3-FA6D-4F23-8227-C53091A9E6E7}"/>
    <dgm:cxn modelId="{A44DA76A-3EF0-48C9-B193-5D6AC0E1ED9D}" type="presOf" srcId="{F96FA078-C412-48FE-A98E-D2D666DFE033}" destId="{BAB8C470-B9B9-449F-9422-224BB4F13DAB}" srcOrd="0" destOrd="0" presId="urn:microsoft.com/office/officeart/2005/8/layout/chevron2"/>
    <dgm:cxn modelId="{B1EE0CA4-68A6-46B9-A6DB-9BC3E6B8098A}" type="presOf" srcId="{7FF66725-A703-4D96-A1E7-25645AFB57B7}" destId="{D36E1D6F-AA6B-48E1-9CF0-6935E01F342E}" srcOrd="0" destOrd="0" presId="urn:microsoft.com/office/officeart/2005/8/layout/chevron2"/>
    <dgm:cxn modelId="{27BB8E80-6854-4629-8821-1CFAE9650DFE}" srcId="{14D68DE9-545A-4E8E-AAE6-21C73254E7B5}" destId="{889A5468-DB56-4DBA-848E-DE1673F3A696}" srcOrd="1" destOrd="0" parTransId="{ACED051C-9208-4B44-824E-592CF66E6E00}" sibTransId="{A59279B2-2846-497A-A8D6-6B719276F11D}"/>
    <dgm:cxn modelId="{C9CD694E-0AE5-4E06-ABA1-48A01804BBA8}" type="presOf" srcId="{889A5468-DB56-4DBA-848E-DE1673F3A696}" destId="{D36E1D6F-AA6B-48E1-9CF0-6935E01F342E}" srcOrd="0" destOrd="1" presId="urn:microsoft.com/office/officeart/2005/8/layout/chevron2"/>
    <dgm:cxn modelId="{AB477791-17BF-446B-9C83-B987323421DA}" type="presOf" srcId="{593619CC-835B-4A6E-B660-73C67BD1CB3A}" destId="{C75883BB-9958-4B78-82D5-5ED1D71D9A52}" srcOrd="0" destOrd="0" presId="urn:microsoft.com/office/officeart/2005/8/layout/chevron2"/>
    <dgm:cxn modelId="{EF1CFC39-71F5-4795-A07E-15B79999A4E6}" srcId="{1BCBAB8C-EA0B-44BB-B749-CB8A41A523EC}" destId="{768F2859-D71A-454D-BCC4-EADFCC9B1104}" srcOrd="1" destOrd="0" parTransId="{2BEB81EE-7A45-4A98-B2DE-4D3262AAC77B}" sibTransId="{D474318D-E1A6-4E1D-B0EB-687C0D2914E2}"/>
    <dgm:cxn modelId="{ED2C8EBD-4BF4-41A1-B4D9-75A2C56BB0BC}" srcId="{593619CC-835B-4A6E-B660-73C67BD1CB3A}" destId="{C3473FB9-5C35-455A-8426-CD31161B586D}" srcOrd="2" destOrd="0" parTransId="{6D5E6EA0-ACD4-47CA-91DD-8577331FD564}" sibTransId="{762563FF-69D1-400E-88FB-51C556878C7D}"/>
    <dgm:cxn modelId="{257DF43D-8336-4D2A-B793-DC2FA3B09BDC}" srcId="{14D68DE9-545A-4E8E-AAE6-21C73254E7B5}" destId="{7FF66725-A703-4D96-A1E7-25645AFB57B7}" srcOrd="0" destOrd="0" parTransId="{2B0C664F-7E37-4533-8B25-C1539CC2993D}" sibTransId="{A76A3DD6-F570-4355-96E3-0F41CB2A0DD0}"/>
    <dgm:cxn modelId="{4569AEAF-C484-49D7-BD08-36DCE80017FF}" type="presOf" srcId="{14D68DE9-545A-4E8E-AAE6-21C73254E7B5}" destId="{0F0C3674-9036-450D-B8A6-D108BCC60136}" srcOrd="0" destOrd="0" presId="urn:microsoft.com/office/officeart/2005/8/layout/chevron2"/>
    <dgm:cxn modelId="{9E2F0A68-D1E9-4A81-AC82-FB416B175DE3}" type="presOf" srcId="{1BCBAB8C-EA0B-44BB-B749-CB8A41A523EC}" destId="{6979D982-1DF8-4660-BE75-68ED520E08E4}" srcOrd="0" destOrd="0" presId="urn:microsoft.com/office/officeart/2005/8/layout/chevron2"/>
    <dgm:cxn modelId="{48AA2A15-9D20-4A5F-81E6-F411F78BF52D}" type="presOf" srcId="{379497E0-12DD-468B-8FA8-DEFB33F31620}" destId="{C252411C-C938-4B9F-8FC9-BCAB72BD0188}" srcOrd="0" destOrd="0" presId="urn:microsoft.com/office/officeart/2005/8/layout/chevron2"/>
    <dgm:cxn modelId="{F4476434-DC19-461B-B4A5-54E0ED4E453C}" type="presParOf" srcId="{C75883BB-9958-4B78-82D5-5ED1D71D9A52}" destId="{AD2D6153-81EF-4870-BF5A-F9E25CF3BB4F}" srcOrd="0" destOrd="0" presId="urn:microsoft.com/office/officeart/2005/8/layout/chevron2"/>
    <dgm:cxn modelId="{AE8A428C-989B-40DC-B7E7-C0CD857AC99C}" type="presParOf" srcId="{AD2D6153-81EF-4870-BF5A-F9E25CF3BB4F}" destId="{0F0C3674-9036-450D-B8A6-D108BCC60136}" srcOrd="0" destOrd="0" presId="urn:microsoft.com/office/officeart/2005/8/layout/chevron2"/>
    <dgm:cxn modelId="{3E24E17B-ABD4-4C75-A1B7-563D1FE14ACB}" type="presParOf" srcId="{AD2D6153-81EF-4870-BF5A-F9E25CF3BB4F}" destId="{D36E1D6F-AA6B-48E1-9CF0-6935E01F342E}" srcOrd="1" destOrd="0" presId="urn:microsoft.com/office/officeart/2005/8/layout/chevron2"/>
    <dgm:cxn modelId="{70C9AADC-0D3E-4557-9187-F9921AA8B00B}" type="presParOf" srcId="{C75883BB-9958-4B78-82D5-5ED1D71D9A52}" destId="{E7BAD5B4-F79A-4C2F-80AF-8FA3B5B48FDA}" srcOrd="1" destOrd="0" presId="urn:microsoft.com/office/officeart/2005/8/layout/chevron2"/>
    <dgm:cxn modelId="{AAFFC236-778E-4BC0-A673-58838947FB37}" type="presParOf" srcId="{C75883BB-9958-4B78-82D5-5ED1D71D9A52}" destId="{886E929F-90A0-4309-9C93-C7D59D936D4E}" srcOrd="2" destOrd="0" presId="urn:microsoft.com/office/officeart/2005/8/layout/chevron2"/>
    <dgm:cxn modelId="{811930B0-5815-4668-B3EA-5ACB99DA6F8E}" type="presParOf" srcId="{886E929F-90A0-4309-9C93-C7D59D936D4E}" destId="{6979D982-1DF8-4660-BE75-68ED520E08E4}" srcOrd="0" destOrd="0" presId="urn:microsoft.com/office/officeart/2005/8/layout/chevron2"/>
    <dgm:cxn modelId="{A72A7BDB-4F3F-4C42-B0DC-28E62B57B4B4}" type="presParOf" srcId="{886E929F-90A0-4309-9C93-C7D59D936D4E}" destId="{C252411C-C938-4B9F-8FC9-BCAB72BD0188}" srcOrd="1" destOrd="0" presId="urn:microsoft.com/office/officeart/2005/8/layout/chevron2"/>
    <dgm:cxn modelId="{57A6362D-ABC8-4C5F-BFF2-7896B1AC28A7}" type="presParOf" srcId="{C75883BB-9958-4B78-82D5-5ED1D71D9A52}" destId="{74D4F9E0-3887-4393-A56D-D5EA0246947B}" srcOrd="3" destOrd="0" presId="urn:microsoft.com/office/officeart/2005/8/layout/chevron2"/>
    <dgm:cxn modelId="{092AEE8E-DF56-423F-AD19-9766F7679A7D}" type="presParOf" srcId="{C75883BB-9958-4B78-82D5-5ED1D71D9A52}" destId="{256CEA5E-94C4-4F18-B6A2-47CC89585E01}" srcOrd="4" destOrd="0" presId="urn:microsoft.com/office/officeart/2005/8/layout/chevron2"/>
    <dgm:cxn modelId="{928502B0-22EC-4F7A-8263-7DFC682C814D}" type="presParOf" srcId="{256CEA5E-94C4-4F18-B6A2-47CC89585E01}" destId="{5BE9C556-D1B6-4330-9F0F-7C7AEF1CB65A}" srcOrd="0" destOrd="0" presId="urn:microsoft.com/office/officeart/2005/8/layout/chevron2"/>
    <dgm:cxn modelId="{87EAD17F-2C02-4284-8703-57BECD26582D}" type="presParOf" srcId="{256CEA5E-94C4-4F18-B6A2-47CC89585E01}" destId="{BAB8C470-B9B9-449F-9422-224BB4F13D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3619CC-835B-4A6E-B660-73C67BD1CB3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D68DE9-545A-4E8E-AAE6-21C73254E7B5}">
      <dgm:prSet phldrT="[Tekst]"/>
      <dgm:spPr/>
      <dgm:t>
        <a:bodyPr/>
        <a:lstStyle/>
        <a:p>
          <a:r>
            <a:rPr lang="pl-PL" b="1" dirty="0" smtClean="0">
              <a:solidFill>
                <a:schemeClr val="tx2">
                  <a:lumMod val="75000"/>
                </a:schemeClr>
              </a:solidFill>
            </a:rPr>
            <a:t>MSWiA</a:t>
          </a:r>
          <a:endParaRPr lang="pl-PL" b="1" dirty="0">
            <a:solidFill>
              <a:schemeClr val="tx2">
                <a:lumMod val="75000"/>
              </a:schemeClr>
            </a:solidFill>
          </a:endParaRPr>
        </a:p>
      </dgm:t>
    </dgm:pt>
    <dgm:pt modelId="{BA5A2D76-143F-48B0-B6B4-E8BF108E7714}" type="parTrans" cxnId="{768759CA-1CFA-428D-815C-3D3DFBFF28F4}">
      <dgm:prSet/>
      <dgm:spPr/>
      <dgm:t>
        <a:bodyPr/>
        <a:lstStyle/>
        <a:p>
          <a:endParaRPr lang="pl-PL"/>
        </a:p>
      </dgm:t>
    </dgm:pt>
    <dgm:pt modelId="{74E95195-514E-452F-B29F-9ABCDB4AC469}" type="sibTrans" cxnId="{768759CA-1CFA-428D-815C-3D3DFBFF28F4}">
      <dgm:prSet/>
      <dgm:spPr/>
      <dgm:t>
        <a:bodyPr/>
        <a:lstStyle/>
        <a:p>
          <a:endParaRPr lang="pl-PL"/>
        </a:p>
      </dgm:t>
    </dgm:pt>
    <dgm:pt modelId="{7FF66725-A703-4D96-A1E7-25645AFB57B7}">
      <dgm:prSet phldrT="[Tekst]" custT="1"/>
      <dgm:spPr/>
      <dgm:t>
        <a:bodyPr/>
        <a:lstStyle/>
        <a:p>
          <a:r>
            <a:rPr lang="pl-PL" sz="1600" dirty="0" smtClean="0"/>
            <a:t>Informuje UW o decyzji </a:t>
          </a:r>
          <a:endParaRPr lang="pl-PL" sz="1600" dirty="0"/>
        </a:p>
      </dgm:t>
    </dgm:pt>
    <dgm:pt modelId="{2B0C664F-7E37-4533-8B25-C1539CC2993D}" type="parTrans" cxnId="{257DF43D-8336-4D2A-B793-DC2FA3B09BDC}">
      <dgm:prSet/>
      <dgm:spPr/>
      <dgm:t>
        <a:bodyPr/>
        <a:lstStyle/>
        <a:p>
          <a:endParaRPr lang="pl-PL"/>
        </a:p>
      </dgm:t>
    </dgm:pt>
    <dgm:pt modelId="{A76A3DD6-F570-4355-96E3-0F41CB2A0DD0}" type="sibTrans" cxnId="{257DF43D-8336-4D2A-B793-DC2FA3B09BDC}">
      <dgm:prSet/>
      <dgm:spPr/>
      <dgm:t>
        <a:bodyPr/>
        <a:lstStyle/>
        <a:p>
          <a:endParaRPr lang="pl-PL"/>
        </a:p>
      </dgm:t>
    </dgm:pt>
    <dgm:pt modelId="{1BCBAB8C-EA0B-44BB-B749-CB8A41A523EC}">
      <dgm:prSet phldrT="[Tekst]"/>
      <dgm:spPr/>
      <dgm:t>
        <a:bodyPr/>
        <a:lstStyle/>
        <a:p>
          <a:r>
            <a:rPr lang="pl-PL" b="1" dirty="0">
              <a:solidFill>
                <a:schemeClr val="tx2">
                  <a:lumMod val="75000"/>
                </a:schemeClr>
              </a:solidFill>
            </a:rPr>
            <a:t>UW</a:t>
          </a:r>
        </a:p>
      </dgm:t>
    </dgm:pt>
    <dgm:pt modelId="{28E0708A-5466-48FE-87B7-3DA4408762C6}" type="parTrans" cxnId="{C2583BAA-426B-4BE0-8CBE-28A9FD1EA098}">
      <dgm:prSet/>
      <dgm:spPr/>
      <dgm:t>
        <a:bodyPr/>
        <a:lstStyle/>
        <a:p>
          <a:endParaRPr lang="pl-PL"/>
        </a:p>
      </dgm:t>
    </dgm:pt>
    <dgm:pt modelId="{257278C3-FA6D-4F23-8227-C53091A9E6E7}" type="sibTrans" cxnId="{C2583BAA-426B-4BE0-8CBE-28A9FD1EA098}">
      <dgm:prSet/>
      <dgm:spPr/>
      <dgm:t>
        <a:bodyPr/>
        <a:lstStyle/>
        <a:p>
          <a:endParaRPr lang="pl-PL"/>
        </a:p>
      </dgm:t>
    </dgm:pt>
    <dgm:pt modelId="{379497E0-12DD-468B-8FA8-DEFB33F31620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200" dirty="0" smtClean="0"/>
            <a:t> </a:t>
          </a:r>
          <a:r>
            <a:rPr lang="pl-PL" sz="1600" dirty="0" smtClean="0"/>
            <a:t>przekazują do MEN wnioski przeznaczone do finansowania z cz. 30 budżetu państwa (jeden oryginał egzemplarza)</a:t>
          </a:r>
          <a:endParaRPr lang="pl-PL" sz="1600" dirty="0"/>
        </a:p>
      </dgm:t>
    </dgm:pt>
    <dgm:pt modelId="{641CB1C0-84C6-4C09-BEA6-6A56323CF302}" type="parTrans" cxnId="{CE458ECB-1D91-43AE-8CAD-F17DC5AD0BE4}">
      <dgm:prSet/>
      <dgm:spPr/>
      <dgm:t>
        <a:bodyPr/>
        <a:lstStyle/>
        <a:p>
          <a:endParaRPr lang="pl-PL"/>
        </a:p>
      </dgm:t>
    </dgm:pt>
    <dgm:pt modelId="{97F077BD-EEFA-4A30-A662-08DC9775ADFA}" type="sibTrans" cxnId="{CE458ECB-1D91-43AE-8CAD-F17DC5AD0BE4}">
      <dgm:prSet/>
      <dgm:spPr/>
      <dgm:t>
        <a:bodyPr/>
        <a:lstStyle/>
        <a:p>
          <a:endParaRPr lang="pl-PL"/>
        </a:p>
      </dgm:t>
    </dgm:pt>
    <dgm:pt modelId="{C3473FB9-5C35-455A-8426-CD31161B586D}">
      <dgm:prSet phldrT="[Tekst]"/>
      <dgm:spPr/>
      <dgm:t>
        <a:bodyPr/>
        <a:lstStyle/>
        <a:p>
          <a:r>
            <a:rPr lang="pl-PL" b="1" dirty="0" err="1" smtClean="0">
              <a:solidFill>
                <a:schemeClr val="tx2">
                  <a:lumMod val="75000"/>
                </a:schemeClr>
              </a:solidFill>
            </a:rPr>
            <a:t>MEiN</a:t>
          </a:r>
          <a:endParaRPr lang="pl-PL" b="1" dirty="0">
            <a:solidFill>
              <a:schemeClr val="tx2">
                <a:lumMod val="75000"/>
              </a:schemeClr>
            </a:solidFill>
          </a:endParaRPr>
        </a:p>
      </dgm:t>
    </dgm:pt>
    <dgm:pt modelId="{6D5E6EA0-ACD4-47CA-91DD-8577331FD564}" type="parTrans" cxnId="{ED2C8EBD-4BF4-41A1-B4D9-75A2C56BB0BC}">
      <dgm:prSet/>
      <dgm:spPr/>
      <dgm:t>
        <a:bodyPr/>
        <a:lstStyle/>
        <a:p>
          <a:endParaRPr lang="pl-PL"/>
        </a:p>
      </dgm:t>
    </dgm:pt>
    <dgm:pt modelId="{762563FF-69D1-400E-88FB-51C556878C7D}" type="sibTrans" cxnId="{ED2C8EBD-4BF4-41A1-B4D9-75A2C56BB0BC}">
      <dgm:prSet/>
      <dgm:spPr/>
      <dgm:t>
        <a:bodyPr/>
        <a:lstStyle/>
        <a:p>
          <a:endParaRPr lang="pl-PL"/>
        </a:p>
      </dgm:t>
    </dgm:pt>
    <dgm:pt modelId="{F96FA078-C412-48FE-A98E-D2D666DFE033}">
      <dgm:prSet phldrT="[Tekst]" custT="1"/>
      <dgm:spPr/>
      <dgm:t>
        <a:bodyPr/>
        <a:lstStyle/>
        <a:p>
          <a:endParaRPr lang="pl-PL" sz="1200" dirty="0"/>
        </a:p>
      </dgm:t>
    </dgm:pt>
    <dgm:pt modelId="{0CD1B6FD-A479-48E6-8459-A1571F455EF2}" type="parTrans" cxnId="{78995C3C-B6BA-4508-AE66-488A7046E604}">
      <dgm:prSet/>
      <dgm:spPr/>
      <dgm:t>
        <a:bodyPr/>
        <a:lstStyle/>
        <a:p>
          <a:endParaRPr lang="pl-PL"/>
        </a:p>
      </dgm:t>
    </dgm:pt>
    <dgm:pt modelId="{04C702E1-6AFE-410B-BF79-1B897C0A79D0}" type="sibTrans" cxnId="{78995C3C-B6BA-4508-AE66-488A7046E604}">
      <dgm:prSet/>
      <dgm:spPr/>
      <dgm:t>
        <a:bodyPr/>
        <a:lstStyle/>
        <a:p>
          <a:endParaRPr lang="pl-PL"/>
        </a:p>
      </dgm:t>
    </dgm:pt>
    <dgm:pt modelId="{CB985473-5564-408B-8FC6-B8CE60D65089}">
      <dgm:prSet phldrT="[Tekst]" custT="1"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1200" dirty="0"/>
        </a:p>
      </dgm:t>
    </dgm:pt>
    <dgm:pt modelId="{7E02C700-ACEB-4ADF-BAE6-0E6381D05CF4}" type="parTrans" cxnId="{5879396F-C41D-4FE0-9D93-983FBEC1E3A2}">
      <dgm:prSet/>
      <dgm:spPr/>
      <dgm:t>
        <a:bodyPr/>
        <a:lstStyle/>
        <a:p>
          <a:endParaRPr lang="pl-PL"/>
        </a:p>
      </dgm:t>
    </dgm:pt>
    <dgm:pt modelId="{CB9E5EA0-5CC6-4502-BB4B-0282A775DB7B}" type="sibTrans" cxnId="{5879396F-C41D-4FE0-9D93-983FBEC1E3A2}">
      <dgm:prSet/>
      <dgm:spPr/>
      <dgm:t>
        <a:bodyPr/>
        <a:lstStyle/>
        <a:p>
          <a:endParaRPr lang="pl-PL"/>
        </a:p>
      </dgm:t>
    </dgm:pt>
    <dgm:pt modelId="{CE70C27D-F15E-4917-8A49-917F3793F979}">
      <dgm:prSet phldrT="[Tekst]" custT="1"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l-PL" sz="1200" dirty="0"/>
        </a:p>
      </dgm:t>
    </dgm:pt>
    <dgm:pt modelId="{8CF8553B-AAFF-470F-8EDB-AB9D3BFBB36D}" type="parTrans" cxnId="{5051776D-C271-46AD-AAED-324D4094114F}">
      <dgm:prSet/>
      <dgm:spPr/>
      <dgm:t>
        <a:bodyPr/>
        <a:lstStyle/>
        <a:p>
          <a:endParaRPr lang="pl-PL"/>
        </a:p>
      </dgm:t>
    </dgm:pt>
    <dgm:pt modelId="{4B06620C-A1BB-4E22-B99A-97A2D11DAAC0}" type="sibTrans" cxnId="{5051776D-C271-46AD-AAED-324D4094114F}">
      <dgm:prSet/>
      <dgm:spPr/>
      <dgm:t>
        <a:bodyPr/>
        <a:lstStyle/>
        <a:p>
          <a:endParaRPr lang="pl-PL"/>
        </a:p>
      </dgm:t>
    </dgm:pt>
    <dgm:pt modelId="{C812D2E9-C57F-4FC2-BCBE-0709E5D5F0FD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/>
            <a:t> występują do MF o uruchomienie środków finansowych znajdujących się w rezerwie celowej</a:t>
          </a:r>
          <a:endParaRPr lang="pl-PL" sz="1600" dirty="0"/>
        </a:p>
      </dgm:t>
    </dgm:pt>
    <dgm:pt modelId="{D35E2D97-B5CD-4362-BDB9-80AC5E10F652}" type="parTrans" cxnId="{A989B576-3A2D-4C28-BAE9-11B1A07F7292}">
      <dgm:prSet/>
      <dgm:spPr/>
      <dgm:t>
        <a:bodyPr/>
        <a:lstStyle/>
        <a:p>
          <a:endParaRPr lang="pl-PL"/>
        </a:p>
      </dgm:t>
    </dgm:pt>
    <dgm:pt modelId="{DB349544-1EBE-4A6F-ACEE-12265266FBCA}" type="sibTrans" cxnId="{A989B576-3A2D-4C28-BAE9-11B1A07F7292}">
      <dgm:prSet/>
      <dgm:spPr/>
      <dgm:t>
        <a:bodyPr/>
        <a:lstStyle/>
        <a:p>
          <a:endParaRPr lang="pl-PL"/>
        </a:p>
      </dgm:t>
    </dgm:pt>
    <dgm:pt modelId="{AD5EC1BB-9900-4ED6-92E1-7FA74A145EE9}">
      <dgm:prSet phldrT="[Teks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600" dirty="0" smtClean="0"/>
            <a:t>zawierają umowy na wsparcie lub powierzenie realizacji zadań lub porozumienia z wnioskodawcami ze środków rezerwy celowej</a:t>
          </a:r>
          <a:endParaRPr lang="pl-PL" sz="1600" dirty="0"/>
        </a:p>
      </dgm:t>
    </dgm:pt>
    <dgm:pt modelId="{B2FDAF8A-0A6B-4EAC-8137-5E5FEC15C3BA}" type="parTrans" cxnId="{A4F51490-20AC-4B39-ACAD-97434ED39A5B}">
      <dgm:prSet/>
      <dgm:spPr/>
      <dgm:t>
        <a:bodyPr/>
        <a:lstStyle/>
        <a:p>
          <a:endParaRPr lang="pl-PL"/>
        </a:p>
      </dgm:t>
    </dgm:pt>
    <dgm:pt modelId="{7A80FE07-C425-4901-936A-266045F4A239}" type="sibTrans" cxnId="{A4F51490-20AC-4B39-ACAD-97434ED39A5B}">
      <dgm:prSet/>
      <dgm:spPr/>
      <dgm:t>
        <a:bodyPr/>
        <a:lstStyle/>
        <a:p>
          <a:endParaRPr lang="pl-PL"/>
        </a:p>
      </dgm:t>
    </dgm:pt>
    <dgm:pt modelId="{48634D9D-E5A0-437C-8F40-C6C008319773}">
      <dgm:prSet custT="1"/>
      <dgm:spPr/>
      <dgm:t>
        <a:bodyPr/>
        <a:lstStyle/>
        <a:p>
          <a:r>
            <a:rPr lang="pl-PL" sz="1600" dirty="0"/>
            <a:t>zawiera umowy lub porozumienia z wnioskodawcami z części 30 budżetu państwa na podstawie decyzji Ministra SWiA o podziale środków Programu</a:t>
          </a:r>
        </a:p>
      </dgm:t>
    </dgm:pt>
    <dgm:pt modelId="{207395C2-9CF2-4290-B799-46B791360551}" type="parTrans" cxnId="{47CF25C9-5D66-48CE-B388-098322D3F91E}">
      <dgm:prSet/>
      <dgm:spPr/>
      <dgm:t>
        <a:bodyPr/>
        <a:lstStyle/>
        <a:p>
          <a:endParaRPr lang="pl-PL"/>
        </a:p>
      </dgm:t>
    </dgm:pt>
    <dgm:pt modelId="{D6E8049A-CE47-40BA-A65B-FF6DD7235B7A}" type="sibTrans" cxnId="{47CF25C9-5D66-48CE-B388-098322D3F91E}">
      <dgm:prSet/>
      <dgm:spPr/>
      <dgm:t>
        <a:bodyPr/>
        <a:lstStyle/>
        <a:p>
          <a:endParaRPr lang="pl-PL"/>
        </a:p>
      </dgm:t>
    </dgm:pt>
    <dgm:pt modelId="{C75883BB-9958-4B78-82D5-5ED1D71D9A52}" type="pres">
      <dgm:prSet presAssocID="{593619CC-835B-4A6E-B660-73C67BD1CB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D2D6153-81EF-4870-BF5A-F9E25CF3BB4F}" type="pres">
      <dgm:prSet presAssocID="{14D68DE9-545A-4E8E-AAE6-21C73254E7B5}" presName="composite" presStyleCnt="0"/>
      <dgm:spPr/>
    </dgm:pt>
    <dgm:pt modelId="{0F0C3674-9036-450D-B8A6-D108BCC60136}" type="pres">
      <dgm:prSet presAssocID="{14D68DE9-545A-4E8E-AAE6-21C73254E7B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6E1D6F-AA6B-48E1-9CF0-6935E01F342E}" type="pres">
      <dgm:prSet presAssocID="{14D68DE9-545A-4E8E-AAE6-21C73254E7B5}" presName="descendantText" presStyleLbl="alignAcc1" presStyleIdx="0" presStyleCnt="3" custScaleY="100000" custLinFactNeighborX="188" custLinFactNeighborY="50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BAD5B4-F79A-4C2F-80AF-8FA3B5B48FDA}" type="pres">
      <dgm:prSet presAssocID="{74E95195-514E-452F-B29F-9ABCDB4AC469}" presName="sp" presStyleCnt="0"/>
      <dgm:spPr/>
    </dgm:pt>
    <dgm:pt modelId="{886E929F-90A0-4309-9C93-C7D59D936D4E}" type="pres">
      <dgm:prSet presAssocID="{1BCBAB8C-EA0B-44BB-B749-CB8A41A523EC}" presName="composite" presStyleCnt="0"/>
      <dgm:spPr/>
    </dgm:pt>
    <dgm:pt modelId="{6979D982-1DF8-4660-BE75-68ED520E08E4}" type="pres">
      <dgm:prSet presAssocID="{1BCBAB8C-EA0B-44BB-B749-CB8A41A523EC}" presName="parentText" presStyleLbl="alignNode1" presStyleIdx="1" presStyleCnt="3" custLinFactNeighborX="0" custLinFactNeighborY="-1648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2411C-C938-4B9F-8FC9-BCAB72BD0188}" type="pres">
      <dgm:prSet presAssocID="{1BCBAB8C-EA0B-44BB-B749-CB8A41A523EC}" presName="descendantText" presStyleLbl="alignAcc1" presStyleIdx="1" presStyleCnt="3" custScaleY="1831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4D4F9E0-3887-4393-A56D-D5EA0246947B}" type="pres">
      <dgm:prSet presAssocID="{257278C3-FA6D-4F23-8227-C53091A9E6E7}" presName="sp" presStyleCnt="0"/>
      <dgm:spPr/>
    </dgm:pt>
    <dgm:pt modelId="{256CEA5E-94C4-4F18-B6A2-47CC89585E01}" type="pres">
      <dgm:prSet presAssocID="{C3473FB9-5C35-455A-8426-CD31161B586D}" presName="composite" presStyleCnt="0"/>
      <dgm:spPr/>
    </dgm:pt>
    <dgm:pt modelId="{5BE9C556-D1B6-4330-9F0F-7C7AEF1CB65A}" type="pres">
      <dgm:prSet presAssocID="{C3473FB9-5C35-455A-8426-CD31161B586D}" presName="parentText" presStyleLbl="alignNode1" presStyleIdx="2" presStyleCnt="3" custLinFactNeighborX="0" custLinFactNeighborY="189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B8C470-B9B9-449F-9422-224BB4F13DAB}" type="pres">
      <dgm:prSet presAssocID="{C3473FB9-5C35-455A-8426-CD31161B586D}" presName="descendantText" presStyleLbl="alignAcc1" presStyleIdx="2" presStyleCnt="3" custScaleY="56890" custLinFactNeighborX="46" custLinFactNeighborY="11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7CF25C9-5D66-48CE-B388-098322D3F91E}" srcId="{C3473FB9-5C35-455A-8426-CD31161B586D}" destId="{48634D9D-E5A0-437C-8F40-C6C008319773}" srcOrd="1" destOrd="0" parTransId="{207395C2-9CF2-4290-B799-46B791360551}" sibTransId="{D6E8049A-CE47-40BA-A65B-FF6DD7235B7A}"/>
    <dgm:cxn modelId="{24999466-EE50-47CD-A480-456CB5E5317F}" type="presOf" srcId="{F96FA078-C412-48FE-A98E-D2D666DFE033}" destId="{BAB8C470-B9B9-449F-9422-224BB4F13DAB}" srcOrd="0" destOrd="0" presId="urn:microsoft.com/office/officeart/2005/8/layout/chevron2"/>
    <dgm:cxn modelId="{78995C3C-B6BA-4508-AE66-488A7046E604}" srcId="{C3473FB9-5C35-455A-8426-CD31161B586D}" destId="{F96FA078-C412-48FE-A98E-D2D666DFE033}" srcOrd="0" destOrd="0" parTransId="{0CD1B6FD-A479-48E6-8459-A1571F455EF2}" sibTransId="{04C702E1-6AFE-410B-BF79-1B897C0A79D0}"/>
    <dgm:cxn modelId="{EDD16A49-114D-4896-9568-6C8151996D84}" type="presOf" srcId="{593619CC-835B-4A6E-B660-73C67BD1CB3A}" destId="{C75883BB-9958-4B78-82D5-5ED1D71D9A52}" srcOrd="0" destOrd="0" presId="urn:microsoft.com/office/officeart/2005/8/layout/chevron2"/>
    <dgm:cxn modelId="{84622B6F-2B66-48DD-A46F-9F374BD66717}" type="presOf" srcId="{C3473FB9-5C35-455A-8426-CD31161B586D}" destId="{5BE9C556-D1B6-4330-9F0F-7C7AEF1CB65A}" srcOrd="0" destOrd="0" presId="urn:microsoft.com/office/officeart/2005/8/layout/chevron2"/>
    <dgm:cxn modelId="{768759CA-1CFA-428D-815C-3D3DFBFF28F4}" srcId="{593619CC-835B-4A6E-B660-73C67BD1CB3A}" destId="{14D68DE9-545A-4E8E-AAE6-21C73254E7B5}" srcOrd="0" destOrd="0" parTransId="{BA5A2D76-143F-48B0-B6B4-E8BF108E7714}" sibTransId="{74E95195-514E-452F-B29F-9ABCDB4AC469}"/>
    <dgm:cxn modelId="{CE458ECB-1D91-43AE-8CAD-F17DC5AD0BE4}" srcId="{1BCBAB8C-EA0B-44BB-B749-CB8A41A523EC}" destId="{379497E0-12DD-468B-8FA8-DEFB33F31620}" srcOrd="0" destOrd="0" parTransId="{641CB1C0-84C6-4C09-BEA6-6A56323CF302}" sibTransId="{97F077BD-EEFA-4A30-A662-08DC9775ADFA}"/>
    <dgm:cxn modelId="{52D84EAD-C6D0-4746-BAA6-5CD39E54C0DA}" type="presOf" srcId="{379497E0-12DD-468B-8FA8-DEFB33F31620}" destId="{C252411C-C938-4B9F-8FC9-BCAB72BD0188}" srcOrd="0" destOrd="0" presId="urn:microsoft.com/office/officeart/2005/8/layout/chevron2"/>
    <dgm:cxn modelId="{FAE74163-9F49-467A-9213-D3C977468A2B}" type="presOf" srcId="{C812D2E9-C57F-4FC2-BCBE-0709E5D5F0FD}" destId="{C252411C-C938-4B9F-8FC9-BCAB72BD0188}" srcOrd="0" destOrd="1" presId="urn:microsoft.com/office/officeart/2005/8/layout/chevron2"/>
    <dgm:cxn modelId="{C2583BAA-426B-4BE0-8CBE-28A9FD1EA098}" srcId="{593619CC-835B-4A6E-B660-73C67BD1CB3A}" destId="{1BCBAB8C-EA0B-44BB-B749-CB8A41A523EC}" srcOrd="1" destOrd="0" parTransId="{28E0708A-5466-48FE-87B7-3DA4408762C6}" sibTransId="{257278C3-FA6D-4F23-8227-C53091A9E6E7}"/>
    <dgm:cxn modelId="{B1DC687A-ACAB-4EAE-BE36-89F32EA2B96E}" type="presOf" srcId="{1BCBAB8C-EA0B-44BB-B749-CB8A41A523EC}" destId="{6979D982-1DF8-4660-BE75-68ED520E08E4}" srcOrd="0" destOrd="0" presId="urn:microsoft.com/office/officeart/2005/8/layout/chevron2"/>
    <dgm:cxn modelId="{FF7603B4-674B-4CFD-8E7F-AF1671E683CB}" type="presOf" srcId="{14D68DE9-545A-4E8E-AAE6-21C73254E7B5}" destId="{0F0C3674-9036-450D-B8A6-D108BCC60136}" srcOrd="0" destOrd="0" presId="urn:microsoft.com/office/officeart/2005/8/layout/chevron2"/>
    <dgm:cxn modelId="{D13314F4-2563-4EAA-B764-8BFE65633C2E}" type="presOf" srcId="{CB985473-5564-408B-8FC6-B8CE60D65089}" destId="{C252411C-C938-4B9F-8FC9-BCAB72BD0188}" srcOrd="0" destOrd="3" presId="urn:microsoft.com/office/officeart/2005/8/layout/chevron2"/>
    <dgm:cxn modelId="{A989B576-3A2D-4C28-BAE9-11B1A07F7292}" srcId="{1BCBAB8C-EA0B-44BB-B749-CB8A41A523EC}" destId="{C812D2E9-C57F-4FC2-BCBE-0709E5D5F0FD}" srcOrd="1" destOrd="0" parTransId="{D35E2D97-B5CD-4362-BDB9-80AC5E10F652}" sibTransId="{DB349544-1EBE-4A6F-ACEE-12265266FBCA}"/>
    <dgm:cxn modelId="{5051776D-C271-46AD-AAED-324D4094114F}" srcId="{1BCBAB8C-EA0B-44BB-B749-CB8A41A523EC}" destId="{CE70C27D-F15E-4917-8A49-917F3793F979}" srcOrd="4" destOrd="0" parTransId="{8CF8553B-AAFF-470F-8EDB-AB9D3BFBB36D}" sibTransId="{4B06620C-A1BB-4E22-B99A-97A2D11DAAC0}"/>
    <dgm:cxn modelId="{359289E4-1473-4A02-92C4-91C0331C323B}" type="presOf" srcId="{7FF66725-A703-4D96-A1E7-25645AFB57B7}" destId="{D36E1D6F-AA6B-48E1-9CF0-6935E01F342E}" srcOrd="0" destOrd="0" presId="urn:microsoft.com/office/officeart/2005/8/layout/chevron2"/>
    <dgm:cxn modelId="{A4F51490-20AC-4B39-ACAD-97434ED39A5B}" srcId="{1BCBAB8C-EA0B-44BB-B749-CB8A41A523EC}" destId="{AD5EC1BB-9900-4ED6-92E1-7FA74A145EE9}" srcOrd="2" destOrd="0" parTransId="{B2FDAF8A-0A6B-4EAC-8137-5E5FEC15C3BA}" sibTransId="{7A80FE07-C425-4901-936A-266045F4A239}"/>
    <dgm:cxn modelId="{479FEB85-F505-4B7B-84F5-09F523032A4B}" type="presOf" srcId="{AD5EC1BB-9900-4ED6-92E1-7FA74A145EE9}" destId="{C252411C-C938-4B9F-8FC9-BCAB72BD0188}" srcOrd="0" destOrd="2" presId="urn:microsoft.com/office/officeart/2005/8/layout/chevron2"/>
    <dgm:cxn modelId="{ED2C8EBD-4BF4-41A1-B4D9-75A2C56BB0BC}" srcId="{593619CC-835B-4A6E-B660-73C67BD1CB3A}" destId="{C3473FB9-5C35-455A-8426-CD31161B586D}" srcOrd="2" destOrd="0" parTransId="{6D5E6EA0-ACD4-47CA-91DD-8577331FD564}" sibTransId="{762563FF-69D1-400E-88FB-51C556878C7D}"/>
    <dgm:cxn modelId="{257DF43D-8336-4D2A-B793-DC2FA3B09BDC}" srcId="{14D68DE9-545A-4E8E-AAE6-21C73254E7B5}" destId="{7FF66725-A703-4D96-A1E7-25645AFB57B7}" srcOrd="0" destOrd="0" parTransId="{2B0C664F-7E37-4533-8B25-C1539CC2993D}" sibTransId="{A76A3DD6-F570-4355-96E3-0F41CB2A0DD0}"/>
    <dgm:cxn modelId="{5879396F-C41D-4FE0-9D93-983FBEC1E3A2}" srcId="{1BCBAB8C-EA0B-44BB-B749-CB8A41A523EC}" destId="{CB985473-5564-408B-8FC6-B8CE60D65089}" srcOrd="3" destOrd="0" parTransId="{7E02C700-ACEB-4ADF-BAE6-0E6381D05CF4}" sibTransId="{CB9E5EA0-5CC6-4502-BB4B-0282A775DB7B}"/>
    <dgm:cxn modelId="{D817659F-D238-4B64-A25D-52E4E37E2A77}" type="presOf" srcId="{48634D9D-E5A0-437C-8F40-C6C008319773}" destId="{BAB8C470-B9B9-449F-9422-224BB4F13DAB}" srcOrd="0" destOrd="1" presId="urn:microsoft.com/office/officeart/2005/8/layout/chevron2"/>
    <dgm:cxn modelId="{4C85DAFD-318E-4EDB-83CF-9D4A37FD1EEE}" type="presOf" srcId="{CE70C27D-F15E-4917-8A49-917F3793F979}" destId="{C252411C-C938-4B9F-8FC9-BCAB72BD0188}" srcOrd="0" destOrd="4" presId="urn:microsoft.com/office/officeart/2005/8/layout/chevron2"/>
    <dgm:cxn modelId="{866B3A41-B26F-4F58-9DCE-48BEDEC8D948}" type="presParOf" srcId="{C75883BB-9958-4B78-82D5-5ED1D71D9A52}" destId="{AD2D6153-81EF-4870-BF5A-F9E25CF3BB4F}" srcOrd="0" destOrd="0" presId="urn:microsoft.com/office/officeart/2005/8/layout/chevron2"/>
    <dgm:cxn modelId="{AB725FEA-B8AC-49CC-801E-50B03A4AB8CB}" type="presParOf" srcId="{AD2D6153-81EF-4870-BF5A-F9E25CF3BB4F}" destId="{0F0C3674-9036-450D-B8A6-D108BCC60136}" srcOrd="0" destOrd="0" presId="urn:microsoft.com/office/officeart/2005/8/layout/chevron2"/>
    <dgm:cxn modelId="{AF97F229-B0AB-4FDD-8678-FEF34D271501}" type="presParOf" srcId="{AD2D6153-81EF-4870-BF5A-F9E25CF3BB4F}" destId="{D36E1D6F-AA6B-48E1-9CF0-6935E01F342E}" srcOrd="1" destOrd="0" presId="urn:microsoft.com/office/officeart/2005/8/layout/chevron2"/>
    <dgm:cxn modelId="{B7566D34-8913-4C53-B150-82A686E69064}" type="presParOf" srcId="{C75883BB-9958-4B78-82D5-5ED1D71D9A52}" destId="{E7BAD5B4-F79A-4C2F-80AF-8FA3B5B48FDA}" srcOrd="1" destOrd="0" presId="urn:microsoft.com/office/officeart/2005/8/layout/chevron2"/>
    <dgm:cxn modelId="{3BFEE371-BC30-45E3-A109-7255B0D497BE}" type="presParOf" srcId="{C75883BB-9958-4B78-82D5-5ED1D71D9A52}" destId="{886E929F-90A0-4309-9C93-C7D59D936D4E}" srcOrd="2" destOrd="0" presId="urn:microsoft.com/office/officeart/2005/8/layout/chevron2"/>
    <dgm:cxn modelId="{9DAF4FF9-0132-4D76-8BF7-5C4B46B9EA68}" type="presParOf" srcId="{886E929F-90A0-4309-9C93-C7D59D936D4E}" destId="{6979D982-1DF8-4660-BE75-68ED520E08E4}" srcOrd="0" destOrd="0" presId="urn:microsoft.com/office/officeart/2005/8/layout/chevron2"/>
    <dgm:cxn modelId="{EE11A3E4-40A0-4B14-AD2D-94A5821FF76A}" type="presParOf" srcId="{886E929F-90A0-4309-9C93-C7D59D936D4E}" destId="{C252411C-C938-4B9F-8FC9-BCAB72BD0188}" srcOrd="1" destOrd="0" presId="urn:microsoft.com/office/officeart/2005/8/layout/chevron2"/>
    <dgm:cxn modelId="{ECC2D242-4223-43C6-89D9-6D4F7B54B418}" type="presParOf" srcId="{C75883BB-9958-4B78-82D5-5ED1D71D9A52}" destId="{74D4F9E0-3887-4393-A56D-D5EA0246947B}" srcOrd="3" destOrd="0" presId="urn:microsoft.com/office/officeart/2005/8/layout/chevron2"/>
    <dgm:cxn modelId="{7771B71D-A603-45C2-B4A8-697602871D6C}" type="presParOf" srcId="{C75883BB-9958-4B78-82D5-5ED1D71D9A52}" destId="{256CEA5E-94C4-4F18-B6A2-47CC89585E01}" srcOrd="4" destOrd="0" presId="urn:microsoft.com/office/officeart/2005/8/layout/chevron2"/>
    <dgm:cxn modelId="{032D3487-B464-48C1-A5BC-EBD03EB3E61A}" type="presParOf" srcId="{256CEA5E-94C4-4F18-B6A2-47CC89585E01}" destId="{5BE9C556-D1B6-4330-9F0F-7C7AEF1CB65A}" srcOrd="0" destOrd="0" presId="urn:microsoft.com/office/officeart/2005/8/layout/chevron2"/>
    <dgm:cxn modelId="{F1348B7E-CFF2-4B15-9868-C2D3BFDE4A02}" type="presParOf" srcId="{256CEA5E-94C4-4F18-B6A2-47CC89585E01}" destId="{BAB8C470-B9B9-449F-9422-224BB4F13D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55A23-C401-4569-8FE7-446A85F8E4DD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F5AE0-1F68-4F46-B680-36763EAD38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72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281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0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249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A11A0-A6BC-41EB-957D-F52331EBDD18}" type="datetimeFigureOut">
              <a:rPr lang="en-US"/>
              <a:pPr>
                <a:defRPr/>
              </a:pPr>
              <a:t>8/30/2021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C95BE3-DB13-45A1-AD0D-3E65A89A179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341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77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19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7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25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60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45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1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17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7A5B4-830A-4B16-8D83-7FC4216550C8}" type="datetimeFigureOut">
              <a:rPr lang="pl-PL" smtClean="0"/>
              <a:t>2021-08-30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F427-45A1-45A2-AFE1-93429B70F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73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2"/>
          <p:cNvSpPr/>
          <p:nvPr/>
        </p:nvSpPr>
        <p:spPr>
          <a:xfrm>
            <a:off x="0" y="2060848"/>
            <a:ext cx="9143351" cy="4797152"/>
          </a:xfrm>
          <a:prstGeom prst="rect">
            <a:avLst/>
          </a:prstGeom>
          <a:solidFill>
            <a:srgbClr val="57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object 2"/>
          <p:cNvSpPr txBox="1"/>
          <p:nvPr/>
        </p:nvSpPr>
        <p:spPr>
          <a:xfrm>
            <a:off x="611560" y="2492896"/>
            <a:ext cx="7848872" cy="2808312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69000"/>
              </a:lnSpc>
            </a:pPr>
            <a:endParaRPr lang="pl-PL" sz="1100" dirty="0" smtClean="0">
              <a:solidFill>
                <a:schemeClr val="bg1"/>
              </a:solidFill>
            </a:endParaRPr>
          </a:p>
          <a:p>
            <a:pPr>
              <a:lnSpc>
                <a:spcPct val="69000"/>
              </a:lnSpc>
            </a:pPr>
            <a:endParaRPr lang="pl-PL" sz="1100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r>
              <a:rPr lang="pl-PL" sz="2400" b="1" dirty="0" smtClean="0">
                <a:solidFill>
                  <a:schemeClr val="bg1"/>
                </a:solidFill>
              </a:rPr>
              <a:t>Założenia </a:t>
            </a:r>
          </a:p>
          <a:p>
            <a:pPr algn="ctr">
              <a:lnSpc>
                <a:spcPct val="69000"/>
              </a:lnSpc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r>
              <a:rPr lang="pl-PL" sz="2400" b="1" i="1" dirty="0" smtClean="0">
                <a:solidFill>
                  <a:schemeClr val="bg1"/>
                </a:solidFill>
              </a:rPr>
              <a:t>Programu integracji społecznej i obywatelskiej </a:t>
            </a:r>
          </a:p>
          <a:p>
            <a:pPr algn="ctr">
              <a:lnSpc>
                <a:spcPct val="69000"/>
              </a:lnSpc>
            </a:pPr>
            <a:r>
              <a:rPr lang="pl-PL" sz="2400" b="1" i="1" dirty="0" smtClean="0">
                <a:solidFill>
                  <a:schemeClr val="bg1"/>
                </a:solidFill>
              </a:rPr>
              <a:t>Romów w Polsce na lata 2021-2030 </a:t>
            </a:r>
          </a:p>
          <a:p>
            <a:pPr algn="ctr">
              <a:lnSpc>
                <a:spcPct val="69000"/>
              </a:lnSpc>
            </a:pPr>
            <a:endParaRPr lang="pl-PL" sz="24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400" i="1" dirty="0" smtClean="0"/>
          </a:p>
          <a:p>
            <a:pPr algn="ctr">
              <a:lnSpc>
                <a:spcPct val="69000"/>
              </a:lnSpc>
            </a:pPr>
            <a:endParaRPr lang="pl-PL" sz="2400" i="1" dirty="0" smtClean="0"/>
          </a:p>
          <a:p>
            <a:pPr algn="ctr">
              <a:lnSpc>
                <a:spcPct val="69000"/>
              </a:lnSpc>
            </a:pPr>
            <a:endParaRPr lang="pl-PL" sz="2400" i="1" dirty="0"/>
          </a:p>
          <a:p>
            <a:pPr algn="r">
              <a:lnSpc>
                <a:spcPct val="69000"/>
              </a:lnSpc>
            </a:pPr>
            <a:r>
              <a:rPr lang="pl-PL" sz="2400" i="1" dirty="0" smtClean="0"/>
              <a:t>Materiał </a:t>
            </a:r>
            <a:r>
              <a:rPr lang="pl-PL" sz="2400" i="1" dirty="0"/>
              <a:t>szkoleniowy nr 1 na szkolenie AER </a:t>
            </a:r>
            <a:endParaRPr lang="pl-PL" sz="24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400" b="1" i="1" dirty="0" smtClean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r>
              <a:rPr lang="pl-PL" sz="2000" i="1" dirty="0" smtClean="0">
                <a:solidFill>
                  <a:schemeClr val="bg1"/>
                </a:solidFill>
              </a:rPr>
              <a:t>Wydział </a:t>
            </a:r>
            <a:r>
              <a:rPr lang="pl-PL" sz="2000" i="1" dirty="0">
                <a:solidFill>
                  <a:schemeClr val="bg1"/>
                </a:solidFill>
              </a:rPr>
              <a:t>Mniejszości Narodowych i Etnicznych </a:t>
            </a:r>
            <a:r>
              <a:rPr lang="pl-PL" sz="2000" i="1" dirty="0" smtClean="0">
                <a:solidFill>
                  <a:schemeClr val="bg1"/>
                </a:solidFill>
              </a:rPr>
              <a:t>DWRMNIE MSWiA </a:t>
            </a:r>
          </a:p>
          <a:p>
            <a:pPr algn="r">
              <a:lnSpc>
                <a:spcPct val="69000"/>
              </a:lnSpc>
            </a:pPr>
            <a:endParaRPr lang="pl-PL" sz="2400" b="1" i="1" dirty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endParaRPr lang="pl-PL" sz="24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en-GB" sz="1600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MSWiA logo wersja podstawow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552"/>
            <a:ext cx="4170044" cy="105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5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Poziom </a:t>
            </a: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wykształcenia Romów wg  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</a:rPr>
              <a:t>NSP’02 i NSP’11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Edukacja (szeroko </a:t>
            </a:r>
            <a:r>
              <a:rPr lang="pl-PL" sz="2800" b="1" dirty="0" smtClean="0">
                <a:solidFill>
                  <a:schemeClr val="tx2"/>
                </a:solidFill>
              </a:rPr>
              <a:t>zdefiniowana: formalna, nieformalna, dzieci/młodzież</a:t>
            </a:r>
            <a:r>
              <a:rPr lang="pl-PL" sz="2800" b="1" dirty="0">
                <a:solidFill>
                  <a:schemeClr val="tx2"/>
                </a:solidFill>
              </a:rPr>
              <a:t>,</a:t>
            </a:r>
            <a:r>
              <a:rPr lang="pl-PL" sz="2800" b="1" dirty="0" smtClean="0">
                <a:solidFill>
                  <a:schemeClr val="tx2"/>
                </a:solidFill>
              </a:rPr>
              <a:t> dorośli )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dirty="0" smtClean="0">
                <a:solidFill>
                  <a:schemeClr val="bg1"/>
                </a:solidFill>
              </a:rPr>
              <a:t>zapewnienie </a:t>
            </a:r>
            <a:r>
              <a:rPr lang="pl-PL" dirty="0">
                <a:solidFill>
                  <a:schemeClr val="bg1"/>
                </a:solidFill>
              </a:rPr>
              <a:t>realizacji </a:t>
            </a:r>
            <a:r>
              <a:rPr lang="pl-PL" dirty="0">
                <a:solidFill>
                  <a:srgbClr val="FFC000"/>
                </a:solidFill>
              </a:rPr>
              <a:t>obowiązku szkolnego/nauki do 18 roku życia</a:t>
            </a:r>
            <a:r>
              <a:rPr lang="pl-PL" dirty="0">
                <a:solidFill>
                  <a:schemeClr val="bg1"/>
                </a:solidFill>
              </a:rPr>
              <a:t>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dirty="0" smtClean="0">
                <a:solidFill>
                  <a:schemeClr val="bg1"/>
                </a:solidFill>
              </a:rPr>
              <a:t>zapewnienie </a:t>
            </a:r>
            <a:r>
              <a:rPr lang="pl-PL" dirty="0">
                <a:solidFill>
                  <a:srgbClr val="FFC000"/>
                </a:solidFill>
              </a:rPr>
              <a:t>realizacji obowiązku edukacji przedszkolnej </a:t>
            </a:r>
            <a:r>
              <a:rPr lang="pl-PL" dirty="0">
                <a:solidFill>
                  <a:schemeClr val="bg1"/>
                </a:solidFill>
              </a:rPr>
              <a:t>wszystkim dzieciom romskim oraz upowszechnieniu tej edukacji dla dzieci w wieku 3-5 lat,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	</a:t>
            </a:r>
            <a:r>
              <a:rPr lang="pl-PL" dirty="0" smtClean="0">
                <a:solidFill>
                  <a:schemeClr val="bg1"/>
                </a:solidFill>
              </a:rPr>
              <a:t>zwiększenie </a:t>
            </a:r>
            <a:r>
              <a:rPr lang="pl-PL" dirty="0">
                <a:solidFill>
                  <a:schemeClr val="bg1"/>
                </a:solidFill>
              </a:rPr>
              <a:t>udziału dzieci i młodzieży w edukacji </a:t>
            </a:r>
            <a:r>
              <a:rPr lang="pl-PL" dirty="0">
                <a:solidFill>
                  <a:srgbClr val="FFC000"/>
                </a:solidFill>
              </a:rPr>
              <a:t>ponadpodstawowej</a:t>
            </a:r>
            <a:r>
              <a:rPr lang="pl-PL" dirty="0">
                <a:solidFill>
                  <a:schemeClr val="bg1"/>
                </a:solidFill>
              </a:rPr>
              <a:t>, w tym zwłaszcza </a:t>
            </a:r>
            <a:r>
              <a:rPr lang="pl-PL" dirty="0">
                <a:solidFill>
                  <a:srgbClr val="FFC000"/>
                </a:solidFill>
              </a:rPr>
              <a:t>edukacji zawodowej </a:t>
            </a:r>
            <a:r>
              <a:rPr lang="pl-PL" dirty="0">
                <a:solidFill>
                  <a:schemeClr val="bg1"/>
                </a:solidFill>
              </a:rPr>
              <a:t>uczniów pochodzenia romskiego,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zmniejszenie </a:t>
            </a:r>
            <a:r>
              <a:rPr lang="pl-PL" dirty="0">
                <a:solidFill>
                  <a:schemeClr val="bg1"/>
                </a:solidFill>
              </a:rPr>
              <a:t>udziału uczniów pochodzenia romskiego w systemie </a:t>
            </a:r>
            <a:r>
              <a:rPr lang="pl-PL" dirty="0">
                <a:solidFill>
                  <a:srgbClr val="FFC000"/>
                </a:solidFill>
              </a:rPr>
              <a:t>szkolnictwa specjalnego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>
                <a:solidFill>
                  <a:schemeClr val="bg1"/>
                </a:solidFill>
              </a:rPr>
              <a:t>dorosłych Romów,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>
                <a:solidFill>
                  <a:srgbClr val="FFC000"/>
                </a:solidFill>
              </a:rPr>
              <a:t>prozdrowotnej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 err="1">
                <a:solidFill>
                  <a:srgbClr val="FFC000"/>
                </a:solidFill>
              </a:rPr>
              <a:t>prozawodowej</a:t>
            </a:r>
            <a:r>
              <a:rPr lang="pl-PL" dirty="0">
                <a:solidFill>
                  <a:srgbClr val="FFC000"/>
                </a:solidFill>
              </a:rPr>
              <a:t> i zawodowej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edukacja </a:t>
            </a:r>
            <a:r>
              <a:rPr lang="pl-PL" dirty="0">
                <a:solidFill>
                  <a:schemeClr val="bg1"/>
                </a:solidFill>
              </a:rPr>
              <a:t>dla </a:t>
            </a:r>
            <a:r>
              <a:rPr lang="pl-PL" dirty="0">
                <a:solidFill>
                  <a:srgbClr val="FFC000"/>
                </a:solidFill>
              </a:rPr>
              <a:t>bezpieczeństwa</a:t>
            </a:r>
            <a:r>
              <a:rPr lang="pl-PL" dirty="0">
                <a:solidFill>
                  <a:schemeClr val="bg1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e</a:t>
            </a:r>
            <a:r>
              <a:rPr lang="pl-PL" dirty="0" smtClean="0">
                <a:solidFill>
                  <a:schemeClr val="bg1"/>
                </a:solidFill>
              </a:rPr>
              <a:t>dukacja </a:t>
            </a:r>
            <a:r>
              <a:rPr lang="pl-PL" dirty="0" smtClean="0">
                <a:solidFill>
                  <a:srgbClr val="FFC000"/>
                </a:solidFill>
              </a:rPr>
              <a:t>obywatelska/patriotyczna, historyczna (Zagłada) </a:t>
            </a:r>
            <a:r>
              <a:rPr lang="pl-PL" dirty="0">
                <a:solidFill>
                  <a:srgbClr val="FFC000"/>
                </a:solidFill>
              </a:rPr>
              <a:t>i </a:t>
            </a:r>
            <a:r>
              <a:rPr lang="pl-PL" dirty="0" smtClean="0">
                <a:solidFill>
                  <a:srgbClr val="FFC000"/>
                </a:solidFill>
              </a:rPr>
              <a:t>kulturowa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Edukacja (szeroko zdefiniowana, </a:t>
            </a:r>
            <a:r>
              <a:rPr lang="pl-PL" sz="2800" b="1" dirty="0" smtClean="0">
                <a:solidFill>
                  <a:schemeClr val="tx2"/>
                </a:solidFill>
              </a:rPr>
              <a:t>formalna, nieformalna, dzieci/młodzież</a:t>
            </a:r>
            <a:r>
              <a:rPr lang="pl-PL" sz="2800" b="1" dirty="0">
                <a:solidFill>
                  <a:schemeClr val="tx2"/>
                </a:solidFill>
              </a:rPr>
              <a:t>,</a:t>
            </a:r>
            <a:r>
              <a:rPr lang="pl-PL" sz="2800" b="1" dirty="0" smtClean="0">
                <a:solidFill>
                  <a:schemeClr val="tx2"/>
                </a:solidFill>
              </a:rPr>
              <a:t> dorośli )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Zadania </a:t>
            </a:r>
            <a:r>
              <a:rPr lang="pl-PL" dirty="0">
                <a:solidFill>
                  <a:schemeClr val="bg1"/>
                </a:solidFill>
              </a:rPr>
              <a:t>edukacyjne powinny skupiać się </a:t>
            </a:r>
            <a:r>
              <a:rPr lang="pl-PL" dirty="0" smtClean="0">
                <a:solidFill>
                  <a:schemeClr val="bg1"/>
                </a:solidFill>
              </a:rPr>
              <a:t>na: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poszerzaniu </a:t>
            </a:r>
            <a:r>
              <a:rPr lang="pl-PL" dirty="0">
                <a:solidFill>
                  <a:schemeClr val="bg1"/>
                </a:solidFill>
              </a:rPr>
              <a:t>horyzontów poznawczych </a:t>
            </a:r>
            <a:r>
              <a:rPr lang="pl-PL" dirty="0" smtClean="0">
                <a:solidFill>
                  <a:schemeClr val="bg1"/>
                </a:solidFill>
              </a:rPr>
              <a:t>dzieci,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wspomaganiu </a:t>
            </a:r>
            <a:r>
              <a:rPr lang="pl-PL" dirty="0">
                <a:solidFill>
                  <a:schemeClr val="bg1"/>
                </a:solidFill>
              </a:rPr>
              <a:t>rozwoju intelektualnego dzieci,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uzupełnianiu </a:t>
            </a:r>
            <a:r>
              <a:rPr lang="pl-PL" dirty="0">
                <a:solidFill>
                  <a:schemeClr val="bg1"/>
                </a:solidFill>
              </a:rPr>
              <a:t>ich kapitału kulturowego,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rozwijaniu </a:t>
            </a:r>
            <a:r>
              <a:rPr lang="pl-PL" dirty="0">
                <a:solidFill>
                  <a:schemeClr val="bg1"/>
                </a:solidFill>
              </a:rPr>
              <a:t>różnych funkcji poznawczych,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zapamiętywaniu</a:t>
            </a:r>
            <a:r>
              <a:rPr lang="pl-PL" dirty="0">
                <a:solidFill>
                  <a:schemeClr val="bg1"/>
                </a:solidFill>
              </a:rPr>
              <a:t>,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umiejętności </a:t>
            </a:r>
            <a:r>
              <a:rPr lang="pl-PL" dirty="0">
                <a:solidFill>
                  <a:schemeClr val="bg1"/>
                </a:solidFill>
              </a:rPr>
              <a:t>funkcjonowania w środowisku nie-romskim itd.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Nie wszyscy są </a:t>
            </a:r>
            <a:r>
              <a:rPr lang="pl-PL" sz="2800" b="1" dirty="0" err="1" smtClean="0">
                <a:solidFill>
                  <a:schemeClr val="tx2"/>
                </a:solidFill>
              </a:rPr>
              <a:t>Viki</a:t>
            </a:r>
            <a:r>
              <a:rPr lang="pl-PL" sz="2800" b="1" dirty="0" smtClean="0">
                <a:solidFill>
                  <a:schemeClr val="tx2"/>
                </a:solidFill>
              </a:rPr>
              <a:t> Gabor!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Realizowane </a:t>
            </a:r>
            <a:r>
              <a:rPr lang="pl-PL" dirty="0">
                <a:solidFill>
                  <a:schemeClr val="bg1"/>
                </a:solidFill>
              </a:rPr>
              <a:t>projekty nie </a:t>
            </a:r>
            <a:r>
              <a:rPr lang="pl-PL" dirty="0" smtClean="0">
                <a:solidFill>
                  <a:schemeClr val="bg1"/>
                </a:solidFill>
              </a:rPr>
              <a:t>powinny utrwalać </a:t>
            </a:r>
            <a:r>
              <a:rPr lang="pl-PL" dirty="0">
                <a:solidFill>
                  <a:schemeClr val="bg1"/>
                </a:solidFill>
              </a:rPr>
              <a:t>stereotypu – nawet jeśli pozytywnego – Romów jako </a:t>
            </a:r>
            <a:r>
              <a:rPr lang="pl-PL" dirty="0" smtClean="0">
                <a:solidFill>
                  <a:schemeClr val="bg1"/>
                </a:solidFill>
              </a:rPr>
              <a:t>tancerzy/ muzyków/śpiewaków. </a:t>
            </a:r>
          </a:p>
          <a:p>
            <a:pPr marL="457200" lvl="1" indent="0" algn="just">
              <a:buNone/>
            </a:pPr>
            <a:r>
              <a:rPr lang="pl-PL" dirty="0" smtClean="0">
                <a:solidFill>
                  <a:srgbClr val="FFFF00"/>
                </a:solidFill>
              </a:rPr>
              <a:t>Realizowanie </a:t>
            </a:r>
            <a:r>
              <a:rPr lang="pl-PL" dirty="0">
                <a:solidFill>
                  <a:srgbClr val="FFFF00"/>
                </a:solidFill>
              </a:rPr>
              <a:t>zadań wyłącznie muzyczno-tanecznych nie rozwija potencjału intelektualnego dzieci </a:t>
            </a:r>
            <a:r>
              <a:rPr lang="pl-PL" dirty="0" smtClean="0">
                <a:solidFill>
                  <a:srgbClr val="FFFF00"/>
                </a:solidFill>
              </a:rPr>
              <a:t>- </a:t>
            </a:r>
            <a:r>
              <a:rPr lang="pl-PL" dirty="0">
                <a:solidFill>
                  <a:srgbClr val="FFFF00"/>
                </a:solidFill>
              </a:rPr>
              <a:t>p</a:t>
            </a:r>
            <a:r>
              <a:rPr lang="pl-PL" dirty="0" smtClean="0">
                <a:solidFill>
                  <a:srgbClr val="FFFF00"/>
                </a:solidFill>
              </a:rPr>
              <a:t>riorytetem </a:t>
            </a:r>
            <a:r>
              <a:rPr lang="pl-PL" dirty="0">
                <a:solidFill>
                  <a:srgbClr val="FFFF00"/>
                </a:solidFill>
              </a:rPr>
              <a:t>będą inne działania edukacyjne: </a:t>
            </a:r>
            <a:endParaRPr lang="pl-PL" dirty="0" smtClean="0">
              <a:solidFill>
                <a:srgbClr val="FFFF00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teatry </a:t>
            </a:r>
            <a:r>
              <a:rPr lang="pl-PL" dirty="0">
                <a:solidFill>
                  <a:schemeClr val="bg1"/>
                </a:solidFill>
              </a:rPr>
              <a:t>szkolne, koła zainteresowań, zajęcia sportowe, konkursy, olimpiady wiedzy, wycieczki krajoznawcze, warsztaty dla uczniów, </a:t>
            </a:r>
            <a:r>
              <a:rPr lang="pl-PL" dirty="0" smtClean="0">
                <a:solidFill>
                  <a:schemeClr val="bg1"/>
                </a:solidFill>
              </a:rPr>
              <a:t>spotkania </a:t>
            </a:r>
            <a:r>
              <a:rPr lang="pl-PL" dirty="0">
                <a:solidFill>
                  <a:schemeClr val="bg1"/>
                </a:solidFill>
              </a:rPr>
              <a:t>z ciekawym </a:t>
            </a:r>
            <a:r>
              <a:rPr lang="pl-PL" dirty="0" smtClean="0">
                <a:solidFill>
                  <a:schemeClr val="bg1"/>
                </a:solidFill>
              </a:rPr>
              <a:t>człowiekiem, żywe biblioteki, pikniki naukowe, doradztwo zawodowe, spotkania </a:t>
            </a:r>
            <a:r>
              <a:rPr lang="pl-PL" dirty="0">
                <a:solidFill>
                  <a:schemeClr val="bg1"/>
                </a:solidFill>
              </a:rPr>
              <a:t>ze świadkami </a:t>
            </a:r>
            <a:r>
              <a:rPr lang="pl-PL" dirty="0" smtClean="0">
                <a:solidFill>
                  <a:schemeClr val="bg1"/>
                </a:solidFill>
              </a:rPr>
              <a:t>historii, historia mówiona, kroniki </a:t>
            </a:r>
            <a:r>
              <a:rPr lang="pl-PL" dirty="0">
                <a:solidFill>
                  <a:schemeClr val="bg1"/>
                </a:solidFill>
              </a:rPr>
              <a:t>rodzinne  itp. </a:t>
            </a: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Zadania edukacyjne z cz. 30</a:t>
            </a: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z uwagi na zasady podpisywania umowy przez </a:t>
            </a:r>
            <a:r>
              <a:rPr lang="pl-PL" dirty="0" err="1" smtClean="0">
                <a:solidFill>
                  <a:schemeClr val="bg1"/>
                </a:solidFill>
              </a:rPr>
              <a:t>MEiN</a:t>
            </a:r>
            <a:r>
              <a:rPr lang="pl-PL" dirty="0" smtClean="0">
                <a:solidFill>
                  <a:schemeClr val="bg1"/>
                </a:solidFill>
              </a:rPr>
              <a:t>  - ustalające termin realizacji zadania </a:t>
            </a:r>
          </a:p>
          <a:p>
            <a:pPr marL="457200" lvl="1" indent="0" algn="just">
              <a:buNone/>
            </a:pPr>
            <a:r>
              <a:rPr lang="pl-PL" dirty="0" smtClean="0">
                <a:solidFill>
                  <a:srgbClr val="FFFF00"/>
                </a:solidFill>
              </a:rPr>
              <a:t>od momentu podpisania umowy do końca października </a:t>
            </a:r>
            <a:r>
              <a:rPr lang="pl-PL" dirty="0" smtClean="0">
                <a:solidFill>
                  <a:schemeClr val="bg1"/>
                </a:solidFill>
              </a:rPr>
              <a:t>– 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komisje wojewódzkie do dofinansowania z cz. 30 :</a:t>
            </a:r>
          </a:p>
          <a:p>
            <a:pPr lvl="1" algn="just">
              <a:buFontTx/>
              <a:buChar char="-"/>
            </a:pPr>
            <a:r>
              <a:rPr lang="pl-PL" dirty="0" smtClean="0">
                <a:solidFill>
                  <a:schemeClr val="bg1"/>
                </a:solidFill>
              </a:rPr>
              <a:t>nie powinny kierować zadań o charakterze całorocznym</a:t>
            </a:r>
          </a:p>
        </p:txBody>
      </p:sp>
    </p:spTree>
    <p:extLst>
      <p:ext uri="{BB962C8B-B14F-4D97-AF65-F5344CB8AC3E}">
        <p14:creationId xmlns:p14="http://schemas.microsoft.com/office/powerpoint/2010/main" val="17366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Świetlice</a:t>
            </a: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cenne narzędzie integracji, pozwoliły zdobyć </a:t>
            </a:r>
            <a:r>
              <a:rPr lang="pl-PL" dirty="0">
                <a:solidFill>
                  <a:schemeClr val="bg1"/>
                </a:solidFill>
              </a:rPr>
              <a:t>zaufanie rodziców </a:t>
            </a:r>
            <a:r>
              <a:rPr lang="pl-PL" dirty="0" smtClean="0">
                <a:solidFill>
                  <a:schemeClr val="bg1"/>
                </a:solidFill>
              </a:rPr>
              <a:t>niemniej - po </a:t>
            </a:r>
            <a:r>
              <a:rPr lang="pl-PL" dirty="0">
                <a:solidFill>
                  <a:schemeClr val="bg1"/>
                </a:solidFill>
              </a:rPr>
              <a:t>analizie </a:t>
            </a:r>
            <a:r>
              <a:rPr lang="pl-PL" dirty="0" smtClean="0">
                <a:solidFill>
                  <a:schemeClr val="bg1"/>
                </a:solidFill>
              </a:rPr>
              <a:t>ocen uczniów </a:t>
            </a:r>
            <a:r>
              <a:rPr lang="pl-PL" dirty="0">
                <a:solidFill>
                  <a:schemeClr val="bg1"/>
                </a:solidFill>
              </a:rPr>
              <a:t>romskich </a:t>
            </a:r>
            <a:r>
              <a:rPr lang="pl-PL" dirty="0" smtClean="0">
                <a:solidFill>
                  <a:schemeClr val="bg1"/>
                </a:solidFill>
              </a:rPr>
              <a:t>należy </a:t>
            </a:r>
            <a:r>
              <a:rPr lang="pl-PL" dirty="0">
                <a:solidFill>
                  <a:schemeClr val="bg1"/>
                </a:solidFill>
              </a:rPr>
              <a:t>dokonać pewnych </a:t>
            </a:r>
            <a:r>
              <a:rPr lang="pl-PL" dirty="0" smtClean="0">
                <a:solidFill>
                  <a:schemeClr val="bg1"/>
                </a:solidFill>
              </a:rPr>
              <a:t>przeformułowań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powinny być centrami </a:t>
            </a:r>
            <a:r>
              <a:rPr lang="pl-PL" dirty="0">
                <a:solidFill>
                  <a:schemeClr val="bg1"/>
                </a:solidFill>
              </a:rPr>
              <a:t>edukacji dla dzieci </a:t>
            </a:r>
            <a:r>
              <a:rPr lang="pl-PL" dirty="0" smtClean="0">
                <a:solidFill>
                  <a:schemeClr val="bg1"/>
                </a:solidFill>
              </a:rPr>
              <a:t>romskich (poszerzanie horyzontów poznawczych, integracja itd.)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chemeClr val="bg1"/>
                </a:solidFill>
              </a:rPr>
              <a:t>kształtować empatię </a:t>
            </a:r>
            <a:r>
              <a:rPr lang="pl-PL" dirty="0">
                <a:solidFill>
                  <a:schemeClr val="bg1"/>
                </a:solidFill>
              </a:rPr>
              <a:t>i wrażliwość dzieci wobec innych potrzebujących 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bg1"/>
                </a:solidFill>
              </a:rPr>
              <a:t>r</a:t>
            </a:r>
            <a:r>
              <a:rPr lang="pl-PL" dirty="0" smtClean="0">
                <a:solidFill>
                  <a:schemeClr val="bg1"/>
                </a:solidFill>
              </a:rPr>
              <a:t>egularne wizytacje świetlic 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tx2"/>
                </a:solidFill>
              </a:rPr>
              <a:t>Mieszkalnictwo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800" dirty="0">
                <a:solidFill>
                  <a:schemeClr val="bg1"/>
                </a:solidFill>
              </a:rPr>
              <a:t>Cel: poprawa warunków mieszkaniowych Romów znajdujących się w najtrudniejszych warunkach lokalowych</a:t>
            </a:r>
            <a:r>
              <a:rPr lang="pl-PL" sz="28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bg1"/>
                </a:solidFill>
              </a:rPr>
              <a:t>szybka poprawa </a:t>
            </a:r>
            <a:r>
              <a:rPr lang="pl-PL" sz="2800" dirty="0">
                <a:solidFill>
                  <a:schemeClr val="bg1"/>
                </a:solidFill>
              </a:rPr>
              <a:t>warunków mieszkaniowych w tych </a:t>
            </a:r>
            <a:r>
              <a:rPr lang="pl-PL" sz="2800" dirty="0" smtClean="0">
                <a:solidFill>
                  <a:schemeClr val="bg1"/>
                </a:solidFill>
              </a:rPr>
              <a:t>lokalizacjach, </a:t>
            </a:r>
            <a:r>
              <a:rPr lang="pl-PL" sz="2800" dirty="0">
                <a:solidFill>
                  <a:schemeClr val="bg1"/>
                </a:solidFill>
              </a:rPr>
              <a:t>gdzie </a:t>
            </a:r>
            <a:r>
              <a:rPr lang="pl-PL" sz="2800" dirty="0">
                <a:solidFill>
                  <a:srgbClr val="FFC000"/>
                </a:solidFill>
              </a:rPr>
              <a:t>problem mieszkaniowy zagraża życiu lub </a:t>
            </a:r>
            <a:r>
              <a:rPr lang="pl-PL" sz="2800" dirty="0" smtClean="0">
                <a:solidFill>
                  <a:srgbClr val="FFC000"/>
                </a:solidFill>
              </a:rPr>
              <a:t>zdrowiu</a:t>
            </a:r>
            <a:r>
              <a:rPr lang="pl-PL" sz="2800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bg1"/>
                </a:solidFill>
              </a:rPr>
              <a:t>zadania </a:t>
            </a:r>
            <a:r>
              <a:rPr lang="pl-PL" sz="2800" dirty="0">
                <a:solidFill>
                  <a:schemeClr val="bg1"/>
                </a:solidFill>
              </a:rPr>
              <a:t>remontowe – dla uniknięcia lokalnych napięć – co do zasady powinny mieć </a:t>
            </a:r>
            <a:r>
              <a:rPr lang="pl-PL" sz="2800" dirty="0">
                <a:solidFill>
                  <a:srgbClr val="FFC000"/>
                </a:solidFill>
              </a:rPr>
              <a:t>charakter integracyjny</a:t>
            </a:r>
            <a:r>
              <a:rPr lang="pl-PL" sz="2800" dirty="0">
                <a:solidFill>
                  <a:schemeClr val="bg1"/>
                </a:solidFill>
              </a:rPr>
              <a:t>, a więc obejmujący w jakiejś części także sąsiadów nienależących do </a:t>
            </a:r>
            <a:r>
              <a:rPr lang="pl-PL" sz="2800" dirty="0" smtClean="0">
                <a:solidFill>
                  <a:schemeClr val="bg1"/>
                </a:solidFill>
              </a:rPr>
              <a:t>mniejszości),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chemeClr val="bg1"/>
                </a:solidFill>
              </a:rPr>
              <a:t>wsparciem dla rodziny pozostających </a:t>
            </a:r>
            <a:r>
              <a:rPr lang="pl-PL" sz="2800" dirty="0">
                <a:solidFill>
                  <a:schemeClr val="bg1"/>
                </a:solidFill>
              </a:rPr>
              <a:t>w najtrudniejszych warunkach lokalowych, „rokujących</a:t>
            </a:r>
            <a:r>
              <a:rPr lang="pl-PL" sz="2800" dirty="0" smtClean="0">
                <a:solidFill>
                  <a:schemeClr val="bg1"/>
                </a:solidFill>
              </a:rPr>
              <a:t>”: charakteryzujących </a:t>
            </a:r>
            <a:r>
              <a:rPr lang="pl-PL" sz="2800" dirty="0">
                <a:solidFill>
                  <a:schemeClr val="bg1"/>
                </a:solidFill>
              </a:rPr>
              <a:t>się gotowością do integracji i realizacją obowiązków obywatelskich (np. obowiązku szkolnego przez dzieci, regulowania należności lokalowych), gdzie aktywny zawodowo jest choć jeden członek </a:t>
            </a:r>
            <a:r>
              <a:rPr lang="pl-PL" sz="2800" dirty="0" smtClean="0">
                <a:solidFill>
                  <a:schemeClr val="bg1"/>
                </a:solidFill>
              </a:rPr>
              <a:t>rodziny.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800" dirty="0" smtClean="0">
                <a:solidFill>
                  <a:srgbClr val="FFC000"/>
                </a:solidFill>
              </a:rPr>
              <a:t>wymagana dokumentacja zdjęciowa </a:t>
            </a:r>
            <a:r>
              <a:rPr lang="pl-PL" sz="2800" dirty="0" smtClean="0">
                <a:solidFill>
                  <a:schemeClr val="bg1"/>
                </a:solidFill>
              </a:rPr>
              <a:t>do wniosków remontowych.</a:t>
            </a:r>
          </a:p>
        </p:txBody>
      </p:sp>
    </p:spTree>
    <p:extLst>
      <p:ext uri="{BB962C8B-B14F-4D97-AF65-F5344CB8AC3E}">
        <p14:creationId xmlns:p14="http://schemas.microsoft.com/office/powerpoint/2010/main" val="35412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tx2"/>
                </a:solidFill>
              </a:rPr>
              <a:t>Innowacyjne projekty integracyjne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bg1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zadania </a:t>
            </a:r>
            <a:r>
              <a:rPr lang="pl-PL" sz="2400" dirty="0">
                <a:solidFill>
                  <a:schemeClr val="bg1"/>
                </a:solidFill>
              </a:rPr>
              <a:t>o charakterze innowacyjnym,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wykraczające </a:t>
            </a:r>
            <a:r>
              <a:rPr lang="pl-PL" sz="2400" dirty="0">
                <a:solidFill>
                  <a:srgbClr val="FFC000"/>
                </a:solidFill>
              </a:rPr>
              <a:t>poza dziedzinę edukacji i mieszkalnictwa</a:t>
            </a:r>
            <a:r>
              <a:rPr lang="pl-PL" sz="2400" dirty="0">
                <a:solidFill>
                  <a:schemeClr val="bg1"/>
                </a:solidFill>
              </a:rPr>
              <a:t>,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a </a:t>
            </a:r>
            <a:r>
              <a:rPr lang="pl-PL" sz="2400" dirty="0">
                <a:solidFill>
                  <a:schemeClr val="bg1"/>
                </a:solidFill>
              </a:rPr>
              <a:t>służące osiągnięciu </a:t>
            </a:r>
            <a:r>
              <a:rPr lang="pl-PL" sz="2400" dirty="0">
                <a:solidFill>
                  <a:srgbClr val="FFC000"/>
                </a:solidFill>
              </a:rPr>
              <a:t>celu Programu </a:t>
            </a:r>
            <a:r>
              <a:rPr lang="pl-PL" sz="2400" dirty="0" smtClean="0">
                <a:solidFill>
                  <a:schemeClr val="bg1"/>
                </a:solidFill>
              </a:rPr>
              <a:t>i </a:t>
            </a:r>
            <a:r>
              <a:rPr lang="pl-PL" sz="2400" dirty="0">
                <a:solidFill>
                  <a:schemeClr val="bg1"/>
                </a:solidFill>
              </a:rPr>
              <a:t>lepszej koordynacji działań, zwłaszcza na poziomie </a:t>
            </a:r>
            <a:r>
              <a:rPr lang="pl-PL" sz="2400" dirty="0" smtClean="0">
                <a:solidFill>
                  <a:schemeClr val="bg1"/>
                </a:solidFill>
              </a:rPr>
              <a:t>lokalnym,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sprawdzone w poprzednich </a:t>
            </a:r>
            <a:r>
              <a:rPr lang="pl-PL" sz="2400" dirty="0">
                <a:solidFill>
                  <a:schemeClr val="bg1"/>
                </a:solidFill>
              </a:rPr>
              <a:t>edycjach Programu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(np. zatrudnienie </a:t>
            </a:r>
            <a:r>
              <a:rPr lang="pl-PL" sz="2400" dirty="0">
                <a:solidFill>
                  <a:schemeClr val="bg1"/>
                </a:solidFill>
              </a:rPr>
              <a:t>asystentów środowiskowych, praca </a:t>
            </a:r>
            <a:r>
              <a:rPr lang="pl-PL" sz="2400" dirty="0" smtClean="0">
                <a:solidFill>
                  <a:schemeClr val="bg1"/>
                </a:solidFill>
              </a:rPr>
              <a:t>za dług itd.) </a:t>
            </a:r>
          </a:p>
          <a:p>
            <a:pPr marL="0" indent="0" algn="ctr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C000"/>
                </a:solidFill>
              </a:rPr>
              <a:t>merytoryczna ocena  adekwatności zadań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wykraczających poza dziedziny: </a:t>
            </a:r>
            <a:r>
              <a:rPr lang="pl-PL" sz="2400" i="1" dirty="0" smtClean="0">
                <a:solidFill>
                  <a:srgbClr val="FFC000"/>
                </a:solidFill>
              </a:rPr>
              <a:t>Edukacja</a:t>
            </a:r>
            <a:r>
              <a:rPr lang="pl-PL" sz="2400" dirty="0" smtClean="0">
                <a:solidFill>
                  <a:srgbClr val="FFC000"/>
                </a:solidFill>
              </a:rPr>
              <a:t> i </a:t>
            </a:r>
            <a:r>
              <a:rPr lang="pl-PL" sz="2400" i="1" dirty="0" smtClean="0">
                <a:solidFill>
                  <a:srgbClr val="FFC000"/>
                </a:solidFill>
              </a:rPr>
              <a:t>Mieszkalnictwo</a:t>
            </a:r>
            <a:r>
              <a:rPr lang="pl-PL" sz="2400" dirty="0" smtClean="0">
                <a:solidFill>
                  <a:srgbClr val="FFC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należy do Pełnomocnika i Komisji </a:t>
            </a:r>
          </a:p>
          <a:p>
            <a:pPr marL="0" indent="0" algn="ctr">
              <a:buNone/>
            </a:pPr>
            <a:r>
              <a:rPr lang="pl-PL" sz="2400" dirty="0" smtClean="0">
                <a:solidFill>
                  <a:srgbClr val="FFC000"/>
                </a:solidFill>
              </a:rPr>
              <a:t>oraz zależy od lokalnych uwarunkowań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l-PL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Jakie zadania można finansować?</a:t>
            </a:r>
            <a:endParaRPr lang="pl-PL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sz="2400" b="1" dirty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r>
              <a:rPr lang="pl-PL" sz="2400" b="1" dirty="0" smtClean="0">
                <a:solidFill>
                  <a:srgbClr val="FFC000"/>
                </a:solidFill>
              </a:rPr>
              <a:t>Wszystkie, które służą osiągnięciu celu Programu</a:t>
            </a: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r>
              <a:rPr lang="pl-PL" sz="2400" b="1" dirty="0" smtClean="0">
                <a:solidFill>
                  <a:srgbClr val="FFC000"/>
                </a:solidFill>
              </a:rPr>
              <a:t>Nie </a:t>
            </a:r>
            <a:r>
              <a:rPr lang="pl-PL" sz="2400" b="1" dirty="0">
                <a:solidFill>
                  <a:srgbClr val="FFC000"/>
                </a:solidFill>
              </a:rPr>
              <a:t>ma „</a:t>
            </a:r>
            <a:r>
              <a:rPr lang="pl-PL" sz="2400" b="1" dirty="0" smtClean="0">
                <a:solidFill>
                  <a:srgbClr val="FFC000"/>
                </a:solidFill>
              </a:rPr>
              <a:t>zamkniętego </a:t>
            </a:r>
            <a:r>
              <a:rPr lang="pl-PL" sz="2400" b="1" dirty="0">
                <a:solidFill>
                  <a:srgbClr val="FFC000"/>
                </a:solidFill>
              </a:rPr>
              <a:t>katalogu działań</a:t>
            </a:r>
            <a:r>
              <a:rPr lang="pl-PL" sz="2400" b="1" dirty="0" smtClean="0">
                <a:solidFill>
                  <a:srgbClr val="FFC000"/>
                </a:solidFill>
              </a:rPr>
              <a:t>”</a:t>
            </a:r>
          </a:p>
          <a:p>
            <a:pPr marL="457200" lvl="1" indent="0" algn="ctr">
              <a:buNone/>
            </a:pPr>
            <a:endParaRPr lang="pl-PL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Przykładowe </a:t>
            </a:r>
            <a:r>
              <a:rPr lang="pl-PL" sz="2800" b="1" dirty="0">
                <a:solidFill>
                  <a:schemeClr val="tx2"/>
                </a:solidFill>
              </a:rPr>
              <a:t>działania </a:t>
            </a:r>
            <a:r>
              <a:rPr lang="pl-PL" sz="2800" b="1" dirty="0" smtClean="0">
                <a:solidFill>
                  <a:schemeClr val="tx2"/>
                </a:solidFill>
              </a:rPr>
              <a:t>edukacyjne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000" dirty="0" smtClean="0"/>
              <a:t>str</a:t>
            </a:r>
            <a:r>
              <a:rPr lang="pl-PL" sz="2000" dirty="0"/>
              <a:t>. 53 </a:t>
            </a:r>
            <a:r>
              <a:rPr lang="pl-PL" sz="2000" dirty="0" smtClean="0"/>
              <a:t>Programu (katalog </a:t>
            </a:r>
            <a:r>
              <a:rPr lang="pl-PL" sz="2000" dirty="0"/>
              <a:t>ma charakter otwarty):</a:t>
            </a:r>
            <a:r>
              <a:rPr lang="pl-PL" sz="2800" dirty="0"/>
              <a:t/>
            </a:r>
            <a:br>
              <a:rPr lang="pl-PL" sz="2800" dirty="0"/>
            </a:b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formalna </a:t>
            </a:r>
            <a:r>
              <a:rPr lang="pl-PL" dirty="0">
                <a:solidFill>
                  <a:schemeClr val="bg1"/>
                </a:solidFill>
              </a:rPr>
              <a:t>(szkolne koła zainteresowań, olimpiady przedmiotowe i sportowe, konkursy, przeglądy, wycieczki krajoznawcze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nieformalna </a:t>
            </a:r>
            <a:r>
              <a:rPr lang="pl-PL" dirty="0">
                <a:solidFill>
                  <a:schemeClr val="bg1"/>
                </a:solidFill>
              </a:rPr>
              <a:t>(świetlice, pikniki edukacyjne, wycieczki krajoznawcze, kolonie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historyczna </a:t>
            </a:r>
            <a:r>
              <a:rPr lang="pl-PL" dirty="0">
                <a:solidFill>
                  <a:schemeClr val="bg1"/>
                </a:solidFill>
              </a:rPr>
              <a:t>(historia własnej rodziny, przygotowanie materiałów i nauczanie o Zagładzie Romów, zadania związane z identyfikacją nieznanych miejsc pochówku romskich ofiar II wojny światowej, upamiętnianie Zagłady Romów,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obywatelska </a:t>
            </a:r>
            <a:r>
              <a:rPr lang="pl-PL" dirty="0">
                <a:solidFill>
                  <a:schemeClr val="bg1"/>
                </a:solidFill>
              </a:rPr>
              <a:t>(prawa i obowiązki obywatela, uroczystości patriotyczne i związane z „małymi ojczyznami”, kształtowanie postaw tolerancji, budowanie więzi ze wspólnotą państwową, edukacja związana z procesami wyborczymi itp.),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edukacja </a:t>
            </a:r>
            <a:r>
              <a:rPr lang="pl-PL" dirty="0">
                <a:solidFill>
                  <a:srgbClr val="FFFF00"/>
                </a:solidFill>
              </a:rPr>
              <a:t>prozdrowotna </a:t>
            </a:r>
            <a:r>
              <a:rPr lang="pl-PL" dirty="0">
                <a:solidFill>
                  <a:schemeClr val="bg1"/>
                </a:solidFill>
              </a:rPr>
              <a:t>(szczepienia dla uczniów romskich, programy profilaktyczne skierowane do uczniów i rodziców romskich, w tym profilaktyka uzależnień, promocja zdrowego stylu życia, zdrowe odżywianie, ekologia, zajęcia sportowe itd.),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Dokument o charakterze rządowej strategii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 smtClean="0">
              <a:solidFill>
                <a:srgbClr val="FFC000"/>
              </a:solidFill>
            </a:endParaRPr>
          </a:p>
          <a:p>
            <a:pPr marL="457200" lvl="1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i="1" dirty="0" smtClean="0">
                <a:solidFill>
                  <a:schemeClr val="bg1"/>
                </a:solidFill>
              </a:rPr>
              <a:t>Program integracji społecznej i obywatelskiej Romów         w Polsce na lata 2021-2030</a:t>
            </a:r>
          </a:p>
          <a:p>
            <a:pPr marL="457200" lvl="1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został przyjęty  Uchwałą Rady Ministrów </a:t>
            </a: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nr 190/2020 w dniu 21 grudnia 2020 r. 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Przykładowe </a:t>
            </a:r>
            <a:r>
              <a:rPr lang="pl-PL" sz="2800" b="1" dirty="0">
                <a:solidFill>
                  <a:schemeClr val="tx2"/>
                </a:solidFill>
              </a:rPr>
              <a:t>działania </a:t>
            </a:r>
            <a:r>
              <a:rPr lang="pl-PL" sz="2800" b="1" dirty="0" smtClean="0">
                <a:solidFill>
                  <a:schemeClr val="tx2"/>
                </a:solidFill>
              </a:rPr>
              <a:t>edukacyjne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000" dirty="0" smtClean="0"/>
              <a:t>str</a:t>
            </a:r>
            <a:r>
              <a:rPr lang="pl-PL" sz="2000" dirty="0"/>
              <a:t>. 53 </a:t>
            </a:r>
            <a:r>
              <a:rPr lang="pl-PL" sz="2000" dirty="0" smtClean="0"/>
              <a:t>Programu (katalog </a:t>
            </a:r>
            <a:r>
              <a:rPr lang="pl-PL" sz="2000" dirty="0"/>
              <a:t>ma charakter otwarty):</a:t>
            </a:r>
            <a:r>
              <a:rPr lang="pl-PL" sz="2800" dirty="0"/>
              <a:t/>
            </a:r>
            <a:br>
              <a:rPr lang="pl-PL" sz="2800" dirty="0"/>
            </a:b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edukacja na rzecz bezpieczeństwa </a:t>
            </a:r>
            <a:r>
              <a:rPr lang="pl-PL" sz="2400" dirty="0" smtClean="0">
                <a:solidFill>
                  <a:schemeClr val="bg1"/>
                </a:solidFill>
              </a:rPr>
              <a:t>(spotkania edukacyjne, w tym z policjantami, strażnikami miejskimi, np. na temat zjawiska przemocy rówieśniczej, przemocy domowej, uzależnień, </a:t>
            </a:r>
            <a:r>
              <a:rPr lang="pl-PL" sz="2400" dirty="0" err="1" smtClean="0">
                <a:solidFill>
                  <a:schemeClr val="bg1"/>
                </a:solidFill>
              </a:rPr>
              <a:t>cyberzagrożeń</a:t>
            </a:r>
            <a:r>
              <a:rPr lang="pl-PL" sz="2400" dirty="0" smtClean="0">
                <a:solidFill>
                  <a:schemeClr val="bg1"/>
                </a:solidFill>
              </a:rPr>
              <a:t>, bezpieczeństwa w ruchu drogowym, bezpieczeństwa w czasie ferii i wakacji itp.), warsztaty nt. przemocy rówieśniczej, przemocy domowej, przeciwdziałanie dyskryminacji itp.,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rgbClr val="FFFF00"/>
                </a:solidFill>
              </a:rPr>
              <a:t>edukacja </a:t>
            </a:r>
            <a:r>
              <a:rPr lang="pl-PL" sz="2400" dirty="0" err="1" smtClean="0">
                <a:solidFill>
                  <a:srgbClr val="FFFF00"/>
                </a:solidFill>
              </a:rPr>
              <a:t>prozawodowa</a:t>
            </a:r>
            <a:r>
              <a:rPr lang="pl-PL" sz="2400" dirty="0" smtClean="0">
                <a:solidFill>
                  <a:srgbClr val="FFFF00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(spotkania z doradcą zawodowym, spotkania z „ciekawym człowiekiem”, jak zostać przedsiębiorcą, jak założyć start-</a:t>
            </a:r>
            <a:r>
              <a:rPr lang="pl-PL" sz="2400" dirty="0" err="1" smtClean="0">
                <a:solidFill>
                  <a:schemeClr val="bg1"/>
                </a:solidFill>
              </a:rPr>
              <a:t>up</a:t>
            </a:r>
            <a:r>
              <a:rPr lang="pl-PL" sz="2400" dirty="0" smtClean="0">
                <a:solidFill>
                  <a:schemeClr val="bg1"/>
                </a:solidFill>
              </a:rPr>
              <a:t>, spółdzielnię socjalną itd.),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rozwijanie i upowszechnianie </a:t>
            </a:r>
            <a:r>
              <a:rPr lang="pl-PL" sz="2400" dirty="0" smtClean="0">
                <a:solidFill>
                  <a:srgbClr val="FFFF00"/>
                </a:solidFill>
              </a:rPr>
              <a:t>metodyki pracy </a:t>
            </a:r>
            <a:r>
              <a:rPr lang="pl-PL" sz="2400" dirty="0" smtClean="0">
                <a:solidFill>
                  <a:schemeClr val="bg1"/>
                </a:solidFill>
              </a:rPr>
              <a:t>z uczniami dwujęzycznymi i dwukulturowymi,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b="1" u="sng" dirty="0" smtClean="0">
                <a:solidFill>
                  <a:srgbClr val="FFFF00"/>
                </a:solidFill>
              </a:rPr>
              <a:t>UCZENIE UCZENIA SIĘ!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/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Przykładowe </a:t>
            </a:r>
            <a:r>
              <a:rPr lang="pl-PL" sz="2800" b="1" dirty="0">
                <a:solidFill>
                  <a:schemeClr val="tx2"/>
                </a:solidFill>
              </a:rPr>
              <a:t>działania </a:t>
            </a:r>
            <a:r>
              <a:rPr lang="pl-PL" sz="2800" b="1" dirty="0" smtClean="0">
                <a:solidFill>
                  <a:schemeClr val="tx2"/>
                </a:solidFill>
              </a:rPr>
              <a:t>edukacyjne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endParaRPr lang="en-GB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działania bardziej:</a:t>
            </a: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twórcze niż odtwórcze – nie: „nagrody w konkursie recytatorskim im. Papuszy”, ale: konkurs na: 1) przygotowanie najlepszej prezentacji o historii muzyki cygańskiej, 2) współczesna cygańska scena rapowa 3) itp.</a:t>
            </a:r>
          </a:p>
          <a:p>
            <a:pPr marL="914400" lvl="2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bg1"/>
                </a:solidFill>
              </a:rPr>
              <a:t>i</a:t>
            </a:r>
            <a:r>
              <a:rPr lang="pl-PL" dirty="0" smtClean="0">
                <a:solidFill>
                  <a:schemeClr val="bg1"/>
                </a:solidFill>
              </a:rPr>
              <a:t>nterpersonalne - nauka pracy w zespole, zarządzanie czasem itd. </a:t>
            </a:r>
          </a:p>
          <a:p>
            <a:pPr lvl="2" algn="just"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bg1"/>
              </a:solidFill>
            </a:endParaRP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zwiększamy wymagania i działamy na ambicję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pl-PL" u="sng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Grupy szczególnego wsparcia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bg1"/>
                </a:solidFill>
              </a:rPr>
              <a:t> </a:t>
            </a:r>
            <a:r>
              <a:rPr lang="pl-PL" sz="1800" b="1" dirty="0" smtClean="0">
                <a:solidFill>
                  <a:srgbClr val="FFC000"/>
                </a:solidFill>
              </a:rPr>
              <a:t>kobiety </a:t>
            </a:r>
            <a:r>
              <a:rPr lang="pl-PL" sz="1800" b="1" dirty="0">
                <a:solidFill>
                  <a:srgbClr val="FFC000"/>
                </a:solidFill>
              </a:rPr>
              <a:t>i dziewczęta </a:t>
            </a:r>
            <a:r>
              <a:rPr lang="pl-PL" sz="1800" b="1" dirty="0" smtClean="0">
                <a:solidFill>
                  <a:srgbClr val="FFC000"/>
                </a:solidFill>
              </a:rPr>
              <a:t>romskie </a:t>
            </a:r>
            <a:r>
              <a:rPr lang="pl-PL" sz="1800" dirty="0" smtClean="0">
                <a:solidFill>
                  <a:schemeClr val="bg1"/>
                </a:solidFill>
              </a:rPr>
              <a:t>(spotkania, szkolenia, warsztaty itp. - wzmocnienie potencjału oraz </a:t>
            </a:r>
            <a:r>
              <a:rPr lang="pl-PL" sz="1800" dirty="0">
                <a:solidFill>
                  <a:schemeClr val="bg1"/>
                </a:solidFill>
              </a:rPr>
              <a:t>dostarczenie odpowiednich narzędzi i umiejętności sprawnego funkcjonowania we współczesnym </a:t>
            </a:r>
            <a:r>
              <a:rPr lang="pl-PL" sz="1800" dirty="0" smtClean="0">
                <a:solidFill>
                  <a:schemeClr val="bg1"/>
                </a:solidFill>
              </a:rPr>
              <a:t>świecie; ograniczenie </a:t>
            </a:r>
            <a:r>
              <a:rPr lang="pl-PL" sz="1800" dirty="0">
                <a:solidFill>
                  <a:schemeClr val="bg1"/>
                </a:solidFill>
              </a:rPr>
              <a:t>i zapobieganie zjawisku wczesnego zamążpójścia i przedwczesnego macierzyństwa, które ogranicza perspektywy edukacyjne dziewcząt romskich na poziomie </a:t>
            </a:r>
            <a:r>
              <a:rPr lang="pl-PL" sz="1800" dirty="0" smtClean="0">
                <a:solidFill>
                  <a:schemeClr val="bg1"/>
                </a:solidFill>
              </a:rPr>
              <a:t>ponadpodstawowym)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FFC000"/>
                </a:solidFill>
              </a:rPr>
              <a:t>młodzież romska </a:t>
            </a:r>
            <a:r>
              <a:rPr lang="pl-PL" sz="1800" dirty="0">
                <a:solidFill>
                  <a:schemeClr val="bg1"/>
                </a:solidFill>
              </a:rPr>
              <a:t>- utrzymanie młodzieży romskiej w systemie edukacji, do co najmniej 18. roku </a:t>
            </a:r>
            <a:r>
              <a:rPr lang="pl-PL" sz="1800" dirty="0" smtClean="0">
                <a:solidFill>
                  <a:schemeClr val="bg1"/>
                </a:solidFill>
              </a:rPr>
              <a:t>życia (poszerzaniem wiedzy, doradztwo i szkolnictwo zawodowe)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FFC000"/>
                </a:solidFill>
              </a:rPr>
              <a:t>dzieci </a:t>
            </a:r>
            <a:r>
              <a:rPr lang="pl-PL" sz="1800" b="1" dirty="0" smtClean="0">
                <a:solidFill>
                  <a:srgbClr val="FFC000"/>
                </a:solidFill>
              </a:rPr>
              <a:t>romskie </a:t>
            </a:r>
            <a:r>
              <a:rPr lang="pl-PL" sz="1800" dirty="0" smtClean="0">
                <a:solidFill>
                  <a:schemeClr val="bg1"/>
                </a:solidFill>
              </a:rPr>
              <a:t>(poszerzanie </a:t>
            </a:r>
            <a:r>
              <a:rPr lang="pl-PL" sz="1800" dirty="0">
                <a:solidFill>
                  <a:schemeClr val="bg1"/>
                </a:solidFill>
              </a:rPr>
              <a:t>horyzontów </a:t>
            </a:r>
            <a:r>
              <a:rPr lang="pl-PL" sz="1800" dirty="0" smtClean="0">
                <a:solidFill>
                  <a:schemeClr val="bg1"/>
                </a:solidFill>
              </a:rPr>
              <a:t>poznawczych, wspomaganie </a:t>
            </a:r>
            <a:r>
              <a:rPr lang="pl-PL" sz="1800" dirty="0">
                <a:solidFill>
                  <a:schemeClr val="bg1"/>
                </a:solidFill>
              </a:rPr>
              <a:t>rozwoju intelektualnego dzieci</a:t>
            </a:r>
            <a:r>
              <a:rPr lang="pl-PL" sz="1800" dirty="0" smtClean="0">
                <a:solidFill>
                  <a:schemeClr val="bg1"/>
                </a:solidFill>
              </a:rPr>
              <a:t>, uzupełnianie </a:t>
            </a:r>
            <a:r>
              <a:rPr lang="pl-PL" sz="1800" dirty="0">
                <a:solidFill>
                  <a:schemeClr val="bg1"/>
                </a:solidFill>
              </a:rPr>
              <a:t>kapitału kulturowego, </a:t>
            </a:r>
            <a:r>
              <a:rPr lang="pl-PL" sz="1800" dirty="0" smtClean="0">
                <a:solidFill>
                  <a:schemeClr val="bg1"/>
                </a:solidFill>
              </a:rPr>
              <a:t>rozwijanie funkcji </a:t>
            </a:r>
            <a:r>
              <a:rPr lang="pl-PL" sz="1800" dirty="0">
                <a:solidFill>
                  <a:schemeClr val="bg1"/>
                </a:solidFill>
              </a:rPr>
              <a:t>poznawczych</a:t>
            </a:r>
            <a:r>
              <a:rPr lang="pl-PL" sz="1800" dirty="0" smtClean="0">
                <a:solidFill>
                  <a:schemeClr val="bg1"/>
                </a:solidFill>
              </a:rPr>
              <a:t>, zapamiętywanie, umiejętności </a:t>
            </a:r>
            <a:r>
              <a:rPr lang="pl-PL" sz="1800" dirty="0">
                <a:solidFill>
                  <a:schemeClr val="bg1"/>
                </a:solidFill>
              </a:rPr>
              <a:t>funkcjonowania w środowisku nie-romskim itd</a:t>
            </a:r>
            <a:r>
              <a:rPr lang="pl-PL" sz="1800" dirty="0" smtClean="0">
                <a:solidFill>
                  <a:schemeClr val="bg1"/>
                </a:solidFill>
              </a:rPr>
              <a:t>.)</a:t>
            </a:r>
          </a:p>
          <a:p>
            <a:pPr marL="0" indent="0">
              <a:buNone/>
            </a:pPr>
            <a:endParaRPr lang="pl-PL" sz="18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1800" b="1" dirty="0" smtClean="0">
                <a:solidFill>
                  <a:srgbClr val="FFC000"/>
                </a:solidFill>
              </a:rPr>
              <a:t>asystenci </a:t>
            </a:r>
            <a:r>
              <a:rPr lang="pl-PL" sz="1800" b="1" dirty="0">
                <a:solidFill>
                  <a:srgbClr val="FFC000"/>
                </a:solidFill>
              </a:rPr>
              <a:t>edukacji romskiej i nauczyciele wspomagający </a:t>
            </a:r>
            <a:r>
              <a:rPr lang="pl-PL" sz="1800" b="1" dirty="0" smtClean="0">
                <a:solidFill>
                  <a:srgbClr val="FFC000"/>
                </a:solidFill>
              </a:rPr>
              <a:t> </a:t>
            </a:r>
            <a:r>
              <a:rPr lang="pl-PL" sz="1800" dirty="0" smtClean="0">
                <a:solidFill>
                  <a:schemeClr val="bg1"/>
                </a:solidFill>
              </a:rPr>
              <a:t>- bieżąca współpraca między  AER i Pełnomocnikami; ustandaryzowanie </a:t>
            </a:r>
            <a:r>
              <a:rPr lang="pl-PL" sz="1800" dirty="0">
                <a:solidFill>
                  <a:schemeClr val="bg1"/>
                </a:solidFill>
              </a:rPr>
              <a:t>poziomu kompetencji AER i jednocześnie bieżące monitorowanie </a:t>
            </a:r>
            <a:r>
              <a:rPr lang="pl-PL" sz="1800" dirty="0" smtClean="0">
                <a:solidFill>
                  <a:schemeClr val="bg1"/>
                </a:solidFill>
              </a:rPr>
              <a:t>problemów przez Pełnomocników; diagnoza potrzeb na poziomie regionalnym (</a:t>
            </a:r>
            <a:r>
              <a:rPr lang="pl-PL" sz="1800" dirty="0" smtClean="0">
                <a:solidFill>
                  <a:srgbClr val="FFC000"/>
                </a:solidFill>
              </a:rPr>
              <a:t>miernik: wzrost zatrudnienia z 87 osób obecnie do 113 osób</a:t>
            </a:r>
            <a:r>
              <a:rPr lang="pl-PL" sz="1800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62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Inne wymiary Programu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FFC000"/>
                </a:solidFill>
              </a:rPr>
              <a:t>zwalczanie dyskryminacji  </a:t>
            </a:r>
            <a:r>
              <a:rPr lang="pl-PL" sz="2400" b="1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>
                <a:solidFill>
                  <a:schemeClr val="bg1"/>
                </a:solidFill>
              </a:rPr>
              <a:t>- Program </a:t>
            </a:r>
            <a:r>
              <a:rPr lang="pl-PL" sz="2400" dirty="0">
                <a:solidFill>
                  <a:schemeClr val="bg1"/>
                </a:solidFill>
              </a:rPr>
              <a:t>nie definiuje zjawiska dyskryminacji jako odrębnej dziedziny interwencji, lecz traktuje zasadę niedyskryminacji i perspektywę ochrony praw człowieka jako generalną zasadę i cel, które przyświecają </a:t>
            </a:r>
            <a:r>
              <a:rPr lang="pl-PL" sz="2400" dirty="0" smtClean="0">
                <a:solidFill>
                  <a:schemeClr val="bg1"/>
                </a:solidFill>
              </a:rPr>
              <a:t>wszystkim działaniom </a:t>
            </a:r>
            <a:endParaRPr lang="pl-PL" sz="2400" i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l-PL" sz="2400" i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FFC000"/>
                </a:solidFill>
              </a:rPr>
              <a:t>p</a:t>
            </a:r>
            <a:r>
              <a:rPr lang="pl-PL" sz="2400" b="1" dirty="0" smtClean="0">
                <a:solidFill>
                  <a:srgbClr val="FFC000"/>
                </a:solidFill>
              </a:rPr>
              <a:t>artycypacja</a:t>
            </a:r>
            <a:r>
              <a:rPr lang="pl-PL" sz="2400" dirty="0" smtClean="0">
                <a:solidFill>
                  <a:schemeClr val="bg1"/>
                </a:solidFill>
              </a:rPr>
              <a:t>: Komisja Wspólna Rządu i Mniejszości Narodowych i Etnicznych</a:t>
            </a:r>
            <a:r>
              <a:rPr lang="pl-PL" sz="2400" dirty="0">
                <a:solidFill>
                  <a:schemeClr val="bg1"/>
                </a:solidFill>
              </a:rPr>
              <a:t>, Komisja Sejmowa </a:t>
            </a:r>
            <a:r>
              <a:rPr lang="pl-PL" sz="2400" dirty="0" smtClean="0">
                <a:solidFill>
                  <a:schemeClr val="bg1"/>
                </a:solidFill>
              </a:rPr>
              <a:t>Mniejszości </a:t>
            </a:r>
            <a:r>
              <a:rPr lang="pl-PL" sz="2400" dirty="0">
                <a:solidFill>
                  <a:schemeClr val="bg1"/>
                </a:solidFill>
              </a:rPr>
              <a:t>Narodowych i </a:t>
            </a:r>
            <a:r>
              <a:rPr lang="pl-PL" sz="2400" dirty="0" smtClean="0">
                <a:solidFill>
                  <a:schemeClr val="bg1"/>
                </a:solidFill>
              </a:rPr>
              <a:t>Etnicznych, konsultacje lokalne, udział Romów w  komisjach wojewódzkich (</a:t>
            </a:r>
            <a:r>
              <a:rPr lang="pl-PL" sz="2400" dirty="0">
                <a:solidFill>
                  <a:schemeClr val="bg1"/>
                </a:solidFill>
              </a:rPr>
              <a:t>Program), </a:t>
            </a:r>
            <a:r>
              <a:rPr lang="pl-PL" sz="2400" dirty="0" smtClean="0">
                <a:solidFill>
                  <a:schemeClr val="bg1"/>
                </a:solidFill>
              </a:rPr>
              <a:t>spotkania konsultacyjne MSWiA, </a:t>
            </a:r>
            <a:r>
              <a:rPr lang="pl-PL" sz="2400" dirty="0">
                <a:solidFill>
                  <a:schemeClr val="bg1"/>
                </a:solidFill>
              </a:rPr>
              <a:t>poświęcone realizacji </a:t>
            </a:r>
            <a:r>
              <a:rPr lang="pl-PL" sz="2400" dirty="0" smtClean="0">
                <a:solidFill>
                  <a:schemeClr val="bg1"/>
                </a:solidFill>
              </a:rPr>
              <a:t>Programu (Program, 2% rezerwy); </a:t>
            </a:r>
            <a:r>
              <a:rPr lang="pl-PL" sz="2400" dirty="0">
                <a:solidFill>
                  <a:schemeClr val="bg1"/>
                </a:solidFill>
              </a:rPr>
              <a:t>inne </a:t>
            </a:r>
            <a:r>
              <a:rPr lang="pl-PL" sz="2400" dirty="0" smtClean="0">
                <a:solidFill>
                  <a:schemeClr val="bg1"/>
                </a:solidFill>
              </a:rPr>
              <a:t>formy włączenia: różne ciała konsultacyjne (np. </a:t>
            </a:r>
            <a:r>
              <a:rPr lang="pl-PL" sz="2400" dirty="0">
                <a:solidFill>
                  <a:schemeClr val="bg1"/>
                </a:solidFill>
              </a:rPr>
              <a:t>Wojewódzkie Rady Działalności Pożytku Publicznego, wojewódzkie rady zatrudnienia/rynku pracy, komisje działające przy radach gmin/miasta/sejmiku wojewódzkiego, rad dialogu społecznego, zespołów interdyscyplinarnych, Rad Rodziców w </a:t>
            </a:r>
            <a:r>
              <a:rPr lang="pl-PL" sz="2400" dirty="0" smtClean="0">
                <a:solidFill>
                  <a:schemeClr val="bg1"/>
                </a:solidFill>
              </a:rPr>
              <a:t>szkole itp.) – na poziomie regionalnym (Pełnomocnicy + JST)   </a:t>
            </a:r>
          </a:p>
        </p:txBody>
      </p:sp>
    </p:spTree>
    <p:extLst>
      <p:ext uri="{BB962C8B-B14F-4D97-AF65-F5344CB8AC3E}">
        <p14:creationId xmlns:p14="http://schemas.microsoft.com/office/powerpoint/2010/main" val="23992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systemowe: MSWiA, </a:t>
            </a:r>
            <a:r>
              <a:rPr lang="pl-PL" sz="2800" b="1" dirty="0" err="1" smtClean="0">
                <a:solidFill>
                  <a:schemeClr val="tx2"/>
                </a:solidFill>
              </a:rPr>
              <a:t>MEiN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sz="2400" b="1" dirty="0" smtClean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r>
              <a:rPr lang="pl-PL" sz="2400" b="1" dirty="0" smtClean="0">
                <a:solidFill>
                  <a:srgbClr val="FFFF00"/>
                </a:solidFill>
              </a:rPr>
              <a:t>MSWiA</a:t>
            </a:r>
            <a:r>
              <a:rPr lang="pl-PL" sz="2400" dirty="0">
                <a:solidFill>
                  <a:schemeClr val="bg1"/>
                </a:solidFill>
              </a:rPr>
              <a:t>: stypendia, </a:t>
            </a:r>
            <a:r>
              <a:rPr lang="pl-PL" sz="2400" dirty="0" err="1">
                <a:solidFill>
                  <a:schemeClr val="bg1"/>
                </a:solidFill>
              </a:rPr>
              <a:t>romologia</a:t>
            </a:r>
            <a:r>
              <a:rPr lang="pl-PL" sz="2400" dirty="0">
                <a:solidFill>
                  <a:schemeClr val="bg1"/>
                </a:solidFill>
              </a:rPr>
              <a:t>, szkolenie </a:t>
            </a:r>
            <a:r>
              <a:rPr lang="pl-PL" sz="2400" dirty="0" smtClean="0">
                <a:solidFill>
                  <a:schemeClr val="bg1"/>
                </a:solidFill>
              </a:rPr>
              <a:t>AER + nauczycieli oraz </a:t>
            </a:r>
            <a:r>
              <a:rPr lang="pl-PL" sz="2400" dirty="0">
                <a:solidFill>
                  <a:schemeClr val="bg1"/>
                </a:solidFill>
              </a:rPr>
              <a:t>z</a:t>
            </a:r>
            <a:r>
              <a:rPr lang="pl-PL" sz="2400" dirty="0" smtClean="0">
                <a:solidFill>
                  <a:schemeClr val="bg1"/>
                </a:solidFill>
              </a:rPr>
              <a:t>adania</a:t>
            </a:r>
            <a:r>
              <a:rPr lang="pl-PL" sz="2400" dirty="0">
                <a:solidFill>
                  <a:schemeClr val="bg1"/>
                </a:solidFill>
              </a:rPr>
              <a:t>, o których mowa </a:t>
            </a:r>
            <a:r>
              <a:rPr lang="pl-PL" sz="2400" dirty="0" smtClean="0">
                <a:solidFill>
                  <a:schemeClr val="bg1"/>
                </a:solidFill>
              </a:rPr>
              <a:t>w </a:t>
            </a:r>
            <a:r>
              <a:rPr lang="pl-PL" sz="2400" dirty="0">
                <a:solidFill>
                  <a:schemeClr val="bg1"/>
                </a:solidFill>
              </a:rPr>
              <a:t>pkt. 4.6.2. w odniesieniu do wykorzystania 2% środków rezerwy </a:t>
            </a:r>
            <a:r>
              <a:rPr lang="pl-PL" sz="2400" dirty="0" smtClean="0">
                <a:solidFill>
                  <a:schemeClr val="bg1"/>
                </a:solidFill>
              </a:rPr>
              <a:t>celowej (zlecanie/przygotowanie raportów, badań , konferencji etc.) – </a:t>
            </a:r>
            <a:r>
              <a:rPr lang="pl-PL" sz="2400" b="1" dirty="0" smtClean="0">
                <a:solidFill>
                  <a:srgbClr val="FFFF00"/>
                </a:solidFill>
              </a:rPr>
              <a:t>ODRĘBNY TRYB NABORU</a:t>
            </a:r>
          </a:p>
          <a:p>
            <a:pPr marL="457200" lvl="1" indent="0" algn="just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400" b="1" dirty="0" err="1" smtClean="0">
                <a:solidFill>
                  <a:srgbClr val="FFFF00"/>
                </a:solidFill>
              </a:rPr>
              <a:t>MEiN</a:t>
            </a:r>
            <a:r>
              <a:rPr lang="pl-PL" sz="2400" dirty="0" smtClean="0">
                <a:solidFill>
                  <a:schemeClr val="bg1"/>
                </a:solidFill>
              </a:rPr>
              <a:t>: cz. 30, szkolenie </a:t>
            </a:r>
            <a:r>
              <a:rPr lang="pl-PL" sz="2400" dirty="0">
                <a:solidFill>
                  <a:schemeClr val="bg1"/>
                </a:solidFill>
              </a:rPr>
              <a:t>AER + </a:t>
            </a:r>
            <a:r>
              <a:rPr lang="pl-PL" sz="2400" dirty="0" smtClean="0">
                <a:solidFill>
                  <a:schemeClr val="bg1"/>
                </a:solidFill>
              </a:rPr>
              <a:t>nauczyciele, problem </a:t>
            </a:r>
            <a:r>
              <a:rPr lang="pl-PL" sz="2400" dirty="0">
                <a:solidFill>
                  <a:schemeClr val="bg1"/>
                </a:solidFill>
              </a:rPr>
              <a:t>diagnozowania (PPP, odsetek uczniów w szkołach specjalnych</a:t>
            </a:r>
            <a:r>
              <a:rPr lang="pl-PL" sz="2400" dirty="0" smtClean="0">
                <a:solidFill>
                  <a:schemeClr val="bg1"/>
                </a:solidFill>
              </a:rPr>
              <a:t>), doskonalenie </a:t>
            </a:r>
            <a:r>
              <a:rPr lang="pl-PL" sz="2400" dirty="0">
                <a:solidFill>
                  <a:schemeClr val="bg1"/>
                </a:solidFill>
              </a:rPr>
              <a:t>nauczycieli dot. uczniów romskich jako uczniów dwujęzycznych i </a:t>
            </a:r>
            <a:r>
              <a:rPr lang="pl-PL" sz="2400" dirty="0" smtClean="0">
                <a:solidFill>
                  <a:schemeClr val="bg1"/>
                </a:solidFill>
              </a:rPr>
              <a:t>dwukulturowych, szkolenie </a:t>
            </a:r>
            <a:r>
              <a:rPr lang="pl-PL" sz="2400" dirty="0">
                <a:solidFill>
                  <a:schemeClr val="bg1"/>
                </a:solidFill>
              </a:rPr>
              <a:t>AER + nauczycieli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systemowe: MSWiA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pl-PL" sz="2000" b="1" dirty="0" smtClean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MSWiA może </a:t>
            </a:r>
            <a:r>
              <a:rPr lang="pl-PL" sz="2000" dirty="0">
                <a:solidFill>
                  <a:schemeClr val="bg1"/>
                </a:solidFill>
              </a:rPr>
              <a:t>przeznaczyć rocznie do 2% </a:t>
            </a:r>
            <a:r>
              <a:rPr lang="pl-PL" sz="2000" dirty="0" smtClean="0">
                <a:solidFill>
                  <a:schemeClr val="bg1"/>
                </a:solidFill>
              </a:rPr>
              <a:t> (200 000 zł.) środków </a:t>
            </a:r>
            <a:r>
              <a:rPr lang="pl-PL" sz="2000" dirty="0">
                <a:solidFill>
                  <a:schemeClr val="bg1"/>
                </a:solidFill>
              </a:rPr>
              <a:t>pochodzących z rezerwy celowej na zlecanie zadań niezbędnych do właściwego osiągania celów Programu (np. przeprowadzenie badań, przygotowanie materiałów, studiów, analiz, konferencji, spotkań, opracowań itd. dotyczących różnych aspektów sytuacji społeczności romskiej w Polsce, zwłaszcza w zakresie tych obszarów, gdzie istnieje wyraźny brak informacji, lub obszarów, o których mowa w opisie zadań systemowych przypisanych MSWiA). </a:t>
            </a:r>
            <a:endParaRPr lang="pl-PL" sz="20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Minister </a:t>
            </a:r>
            <a:r>
              <a:rPr lang="pl-PL" sz="2000" dirty="0" err="1">
                <a:solidFill>
                  <a:schemeClr val="bg1"/>
                </a:solidFill>
              </a:rPr>
              <a:t>SWiA</a:t>
            </a:r>
            <a:r>
              <a:rPr lang="pl-PL" sz="2000" dirty="0">
                <a:solidFill>
                  <a:schemeClr val="bg1"/>
                </a:solidFill>
              </a:rPr>
              <a:t> może także zdecydować o nierozdzielaniu części środków rezerwy celowej, w celu ich rozdysponowania w trakcie roku budżetowego, zachowując tym samym możliwość interwencji w nagłych przypadkach </a:t>
            </a: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 Pełnomocników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organizacja </a:t>
            </a:r>
            <a:r>
              <a:rPr lang="pl-PL" sz="2000" dirty="0">
                <a:solidFill>
                  <a:schemeClr val="bg1"/>
                </a:solidFill>
              </a:rPr>
              <a:t>cyklicznych (nie rzadziej niż 2 razy w roku) </a:t>
            </a:r>
            <a:r>
              <a:rPr lang="pl-PL" sz="2000" dirty="0">
                <a:solidFill>
                  <a:srgbClr val="FFC000"/>
                </a:solidFill>
              </a:rPr>
              <a:t>spotkań z </a:t>
            </a:r>
            <a:r>
              <a:rPr lang="pl-PL" sz="2000" dirty="0" smtClean="0">
                <a:solidFill>
                  <a:srgbClr val="FFC000"/>
                </a:solidFill>
              </a:rPr>
              <a:t>przedstawicielami JST </a:t>
            </a:r>
            <a:r>
              <a:rPr lang="pl-PL" sz="2000" dirty="0" smtClean="0">
                <a:solidFill>
                  <a:schemeClr val="bg1"/>
                </a:solidFill>
              </a:rPr>
              <a:t>(szkół</a:t>
            </a:r>
            <a:r>
              <a:rPr lang="pl-PL" sz="2000" dirty="0">
                <a:solidFill>
                  <a:schemeClr val="bg1"/>
                </a:solidFill>
              </a:rPr>
              <a:t>, OPS, </a:t>
            </a:r>
            <a:r>
              <a:rPr lang="pl-PL" sz="2000" dirty="0" smtClean="0">
                <a:solidFill>
                  <a:schemeClr val="bg1"/>
                </a:solidFill>
              </a:rPr>
              <a:t>centrów</a:t>
            </a:r>
            <a:r>
              <a:rPr lang="pl-PL" sz="2000" dirty="0">
                <a:solidFill>
                  <a:schemeClr val="bg1"/>
                </a:solidFill>
              </a:rPr>
              <a:t>, instytucji kultury itp</a:t>
            </a:r>
            <a:r>
              <a:rPr lang="pl-PL" sz="2000" dirty="0" smtClean="0">
                <a:solidFill>
                  <a:schemeClr val="bg1"/>
                </a:solidFill>
              </a:rPr>
              <a:t>.) oraz </a:t>
            </a:r>
            <a:r>
              <a:rPr lang="pl-PL" sz="2000" dirty="0">
                <a:solidFill>
                  <a:schemeClr val="bg1"/>
                </a:solidFill>
              </a:rPr>
              <a:t>lokalnych NGO; </a:t>
            </a:r>
            <a:endParaRPr lang="pl-PL" sz="2000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organizację </a:t>
            </a:r>
            <a:r>
              <a:rPr lang="pl-PL" sz="2000" dirty="0">
                <a:solidFill>
                  <a:schemeClr val="bg1"/>
                </a:solidFill>
              </a:rPr>
              <a:t>cyklicznych (nie rzadziej niż 2 razy w roku) </a:t>
            </a:r>
            <a:r>
              <a:rPr lang="pl-PL" sz="2000" dirty="0">
                <a:solidFill>
                  <a:srgbClr val="FFC000"/>
                </a:solidFill>
              </a:rPr>
              <a:t>spotkań szkoleniowych dla AER oraz nauczycieli wspomagających</a:t>
            </a:r>
            <a:r>
              <a:rPr lang="pl-PL" sz="2000" dirty="0">
                <a:solidFill>
                  <a:schemeClr val="bg1"/>
                </a:solidFill>
              </a:rPr>
              <a:t>; corocznie MSWiA przekaże urzędom wojewódzkim ramowy zakres </a:t>
            </a:r>
            <a:r>
              <a:rPr lang="pl-PL" sz="2000" dirty="0" smtClean="0">
                <a:solidFill>
                  <a:schemeClr val="bg1"/>
                </a:solidFill>
              </a:rPr>
              <a:t>szkolenia, </a:t>
            </a:r>
            <a:r>
              <a:rPr lang="pl-PL" sz="2000" dirty="0">
                <a:solidFill>
                  <a:schemeClr val="bg1"/>
                </a:solidFill>
              </a:rPr>
              <a:t>uwzględniający priorytetowe </a:t>
            </a:r>
            <a:r>
              <a:rPr lang="pl-PL" sz="2000" dirty="0" smtClean="0">
                <a:solidFill>
                  <a:schemeClr val="bg1"/>
                </a:solidFill>
              </a:rPr>
              <a:t>i zdiagnozowane zagadnienia (MSWIA w 2020 r. zrobiło wśród AER kwerendę nt. potrzeb szkoleniowych); </a:t>
            </a:r>
            <a:r>
              <a:rPr lang="pl-PL" sz="2000" dirty="0">
                <a:solidFill>
                  <a:schemeClr val="bg1"/>
                </a:solidFill>
              </a:rPr>
              <a:t>w szkoleniu mogą brać udział – w charakterze wykładowców – zaproszeni eksperci, zgodnie ze wskazaną tematyką szkolenia, a także przedstawiciele MSWiA i </a:t>
            </a:r>
            <a:r>
              <a:rPr lang="pl-PL" sz="2000" dirty="0" smtClean="0">
                <a:solidFill>
                  <a:schemeClr val="bg1"/>
                </a:solidFill>
              </a:rPr>
              <a:t>MEN., </a:t>
            </a:r>
            <a:endParaRPr lang="pl-PL" sz="2000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Celem </a:t>
            </a:r>
            <a:r>
              <a:rPr lang="pl-PL" sz="2000" dirty="0">
                <a:solidFill>
                  <a:schemeClr val="bg1"/>
                </a:solidFill>
              </a:rPr>
              <a:t>tych spotkań </a:t>
            </a:r>
            <a:r>
              <a:rPr lang="pl-PL" sz="2000" dirty="0" smtClean="0">
                <a:solidFill>
                  <a:schemeClr val="bg1"/>
                </a:solidFill>
              </a:rPr>
              <a:t>jest m.in</a:t>
            </a:r>
            <a:r>
              <a:rPr lang="pl-PL" sz="2000" dirty="0">
                <a:solidFill>
                  <a:schemeClr val="bg1"/>
                </a:solidFill>
              </a:rPr>
              <a:t>.: zaktywizowanie JST do efektywnego udziału w Programie integracji 2021–2030, diagnozowanie lokalnych potrzeb JST, </a:t>
            </a:r>
            <a:r>
              <a:rPr lang="pl-PL" sz="2000" dirty="0" smtClean="0">
                <a:solidFill>
                  <a:srgbClr val="FFC000"/>
                </a:solidFill>
              </a:rPr>
              <a:t>wydatkowanie subwencji oświatowej</a:t>
            </a:r>
            <a:r>
              <a:rPr lang="pl-PL" sz="2000" dirty="0" smtClean="0">
                <a:solidFill>
                  <a:schemeClr val="bg1"/>
                </a:solidFill>
              </a:rPr>
              <a:t>, planowanie </a:t>
            </a:r>
            <a:r>
              <a:rPr lang="pl-PL" sz="2000" dirty="0">
                <a:solidFill>
                  <a:schemeClr val="bg1"/>
                </a:solidFill>
              </a:rPr>
              <a:t>adekwatnych działań, omawianie potrzeb, wymiana dobrych praktyk, bieżące monitorowanie wdrażania Programu integracji 2021–2030 itd</a:t>
            </a:r>
            <a:r>
              <a:rPr lang="pl-PL" sz="2000" dirty="0" smtClean="0">
                <a:solidFill>
                  <a:schemeClr val="bg1"/>
                </a:solidFill>
              </a:rPr>
              <a:t>. </a:t>
            </a:r>
            <a:r>
              <a:rPr lang="pl-PL" sz="2000" dirty="0" smtClean="0">
                <a:solidFill>
                  <a:srgbClr val="FFC000"/>
                </a:solidFill>
              </a:rPr>
              <a:t>i bieżąca, robocza współpraca</a:t>
            </a:r>
            <a:r>
              <a:rPr lang="pl-PL" sz="2000" dirty="0" smtClean="0">
                <a:solidFill>
                  <a:schemeClr val="bg1"/>
                </a:solidFill>
              </a:rPr>
              <a:t>. </a:t>
            </a:r>
            <a:endParaRPr lang="pl-PL" sz="2000" dirty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systematyczne </a:t>
            </a:r>
            <a:r>
              <a:rPr lang="pl-PL" sz="2000" dirty="0">
                <a:solidFill>
                  <a:schemeClr val="bg1"/>
                </a:solidFill>
              </a:rPr>
              <a:t>monitorowanie działalności finansowanych z Programu integracji 2021–2030 świetlic środowiskowych prowadzonych przez organizacje pozarządowe, zwłaszcza w kontekście ramowych planów działania świetlic.</a:t>
            </a: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Projekty systemowe Pełnomocników w 2021 R.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Spotkania w 2021 r. maja charakter </a:t>
            </a:r>
            <a:r>
              <a:rPr lang="pl-PL" sz="2000" dirty="0" smtClean="0">
                <a:solidFill>
                  <a:srgbClr val="FFC000"/>
                </a:solidFill>
              </a:rPr>
              <a:t>wstępny i „diagnostyczny”:</a:t>
            </a:r>
          </a:p>
          <a:p>
            <a:pPr lvl="1" algn="just">
              <a:buFontTx/>
              <a:buChar char="-"/>
            </a:pPr>
            <a:endParaRPr lang="pl-PL" sz="2000" dirty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</a:pPr>
            <a:r>
              <a:rPr lang="pl-PL" sz="2000" dirty="0" smtClean="0">
                <a:solidFill>
                  <a:srgbClr val="FFC000"/>
                </a:solidFill>
              </a:rPr>
              <a:t>spotkania z JST:</a:t>
            </a: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prezentacja </a:t>
            </a:r>
            <a:r>
              <a:rPr lang="pl-PL" sz="2000" dirty="0">
                <a:solidFill>
                  <a:schemeClr val="bg1"/>
                </a:solidFill>
              </a:rPr>
              <a:t>założeń Programu, prezentacja  sytuacji AER w </a:t>
            </a:r>
            <a:r>
              <a:rPr lang="pl-PL" sz="2000" dirty="0" smtClean="0">
                <a:solidFill>
                  <a:schemeClr val="bg1"/>
                </a:solidFill>
              </a:rPr>
              <a:t>2020, tworzenie tzw. </a:t>
            </a:r>
            <a:r>
              <a:rPr lang="pl-PL" sz="2000" dirty="0" err="1" smtClean="0">
                <a:solidFill>
                  <a:schemeClr val="bg1"/>
                </a:solidFill>
              </a:rPr>
              <a:t>mappingu</a:t>
            </a:r>
            <a:r>
              <a:rPr lang="pl-PL" sz="2000" dirty="0" smtClean="0">
                <a:solidFill>
                  <a:schemeClr val="bg1"/>
                </a:solidFill>
              </a:rPr>
              <a:t> lokalnej społeczności romskiej (m.in. poprzez dane we wniosku aplikacyjnym do Programu: podział na płeć, na grupy wiekowe, liczba zadłużonych gospodarstw, liczba osób korzystających z OPS, struktura edukacyjna, liczba NGO, liczba świetlic itd.), doprowadzenie do wyznaczenia w JST „koordynatora”</a:t>
            </a:r>
          </a:p>
          <a:p>
            <a:pPr lvl="1" algn="just">
              <a:buFontTx/>
              <a:buChar char="-"/>
            </a:pPr>
            <a:endParaRPr lang="pl-PL" sz="2000" dirty="0" smtClean="0">
              <a:solidFill>
                <a:schemeClr val="bg1"/>
              </a:solidFill>
            </a:endParaRPr>
          </a:p>
          <a:p>
            <a:pPr lvl="1" algn="just">
              <a:buFontTx/>
              <a:buChar char="-"/>
            </a:pPr>
            <a:r>
              <a:rPr lang="pl-PL" sz="2000" dirty="0" smtClean="0">
                <a:solidFill>
                  <a:srgbClr val="FFC000"/>
                </a:solidFill>
              </a:rPr>
              <a:t>spotkanie z AER:</a:t>
            </a:r>
          </a:p>
          <a:p>
            <a:pPr marL="457200" lvl="1" indent="0" algn="just"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o charakterze  roboczym, bieżącym, uzupełnienie danych, prezentacja założeń Programu, prezentacja  sytuacji AER w 2020 r., prezentacja tematów zaproponowanych przez AER podczas kwerendy MSWiA itd. </a:t>
            </a:r>
          </a:p>
          <a:p>
            <a:pPr marL="457200" lvl="1" indent="0" algn="just">
              <a:buNone/>
            </a:pPr>
            <a:endParaRPr lang="pl-PL" sz="2000" dirty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endParaRPr lang="pl-PL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Reklama dźwignią handlu - wszyscy promujemy Program!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wykonawcy - w </a:t>
            </a:r>
            <a:r>
              <a:rPr lang="pl-PL" sz="2400" dirty="0">
                <a:solidFill>
                  <a:schemeClr val="bg1"/>
                </a:solidFill>
              </a:rPr>
              <a:t>widocznym i ogólnie dostępnym miejscu </a:t>
            </a:r>
            <a:r>
              <a:rPr lang="pl-PL" sz="2400" dirty="0" smtClean="0">
                <a:solidFill>
                  <a:schemeClr val="bg1"/>
                </a:solidFill>
              </a:rPr>
              <a:t>o </a:t>
            </a:r>
            <a:r>
              <a:rPr lang="pl-PL" sz="2400" dirty="0">
                <a:solidFill>
                  <a:schemeClr val="bg1"/>
                </a:solidFill>
              </a:rPr>
              <a:t>dofinansowaniu </a:t>
            </a:r>
            <a:r>
              <a:rPr lang="pl-PL" sz="2400" dirty="0" smtClean="0">
                <a:solidFill>
                  <a:schemeClr val="bg1"/>
                </a:solidFill>
              </a:rPr>
              <a:t>lub </a:t>
            </a:r>
            <a:r>
              <a:rPr lang="pl-PL" sz="2400" dirty="0">
                <a:solidFill>
                  <a:schemeClr val="bg1"/>
                </a:solidFill>
              </a:rPr>
              <a:t>sfinansowaniu </a:t>
            </a:r>
            <a:r>
              <a:rPr lang="pl-PL" sz="2400" dirty="0" smtClean="0">
                <a:solidFill>
                  <a:schemeClr val="bg1"/>
                </a:solidFill>
              </a:rPr>
              <a:t>zadania </a:t>
            </a:r>
            <a:r>
              <a:rPr lang="pl-PL" sz="2400" dirty="0">
                <a:solidFill>
                  <a:schemeClr val="bg1"/>
                </a:solidFill>
              </a:rPr>
              <a:t>ze środków dotacji </a:t>
            </a:r>
            <a:r>
              <a:rPr lang="pl-PL" sz="2400" dirty="0" smtClean="0">
                <a:solidFill>
                  <a:schemeClr val="bg1"/>
                </a:solidFill>
              </a:rPr>
              <a:t>MSWiA w ramach Programu,</a:t>
            </a:r>
            <a:endParaRPr lang="pl-PL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strony internetowe,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media społecznościowe.</a:t>
            </a:r>
          </a:p>
          <a:p>
            <a:pPr marL="0" indent="0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FFFF00"/>
                </a:solidFill>
              </a:rPr>
              <a:t>Romowie i </a:t>
            </a:r>
            <a:r>
              <a:rPr lang="pl-PL" sz="2400" dirty="0" smtClean="0">
                <a:solidFill>
                  <a:srgbClr val="FFFF00"/>
                </a:solidFill>
              </a:rPr>
              <a:t>Program  </a:t>
            </a:r>
            <a:r>
              <a:rPr lang="pl-PL" sz="2400" dirty="0">
                <a:solidFill>
                  <a:srgbClr val="FFFF00"/>
                </a:solidFill>
              </a:rPr>
              <a:t>to jest interesujący temat dla mediów </a:t>
            </a:r>
            <a:r>
              <a:rPr lang="pl-PL" sz="2400" dirty="0" smtClean="0">
                <a:solidFill>
                  <a:srgbClr val="FFFF00"/>
                </a:solidFill>
              </a:rPr>
              <a:t>lokalnych!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bg1"/>
                </a:solidFill>
              </a:rPr>
              <a:t>k</a:t>
            </a:r>
            <a:r>
              <a:rPr lang="pl-PL" sz="2400" dirty="0" smtClean="0">
                <a:solidFill>
                  <a:schemeClr val="bg1"/>
                </a:solidFill>
              </a:rPr>
              <a:t>rótkie choć </a:t>
            </a:r>
            <a:r>
              <a:rPr lang="pl-PL" sz="2400" u="sng" dirty="0" smtClean="0">
                <a:solidFill>
                  <a:srgbClr val="FFFF00"/>
                </a:solidFill>
              </a:rPr>
              <a:t>ATRAKCYJNE</a:t>
            </a:r>
            <a:r>
              <a:rPr lang="pl-PL" sz="2400" dirty="0" smtClean="0">
                <a:solidFill>
                  <a:schemeClr val="bg1"/>
                </a:solidFill>
              </a:rPr>
              <a:t> materiały </a:t>
            </a:r>
            <a:r>
              <a:rPr lang="pl-PL" sz="2400" dirty="0">
                <a:solidFill>
                  <a:schemeClr val="bg1"/>
                </a:solidFill>
              </a:rPr>
              <a:t>informacyjne o </a:t>
            </a:r>
            <a:r>
              <a:rPr lang="pl-PL" sz="2400" dirty="0" smtClean="0">
                <a:solidFill>
                  <a:schemeClr val="bg1"/>
                </a:solidFill>
              </a:rPr>
              <a:t>planowanych działaniach, o prowadzonej świetlicy, o planowanym koncercie, wydawnictwie itd.  -  przesyłanie ich </a:t>
            </a:r>
            <a:r>
              <a:rPr lang="pl-PL" sz="2400" dirty="0">
                <a:solidFill>
                  <a:schemeClr val="bg1"/>
                </a:solidFill>
              </a:rPr>
              <a:t>do lokalnych mediów do ewentualnego </a:t>
            </a:r>
            <a:r>
              <a:rPr lang="pl-PL" sz="2400" dirty="0" smtClean="0">
                <a:solidFill>
                  <a:schemeClr val="bg1"/>
                </a:solidFill>
              </a:rPr>
              <a:t>wykorzystania,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wysyłamy zaproszenia do mediów na imprezy (niezbyt długo przed  i nie tuż przed wydarzeniem), prosimy o patronaty, o gadżety reklamowe, ufundowanie drobnej nagrody itd.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chemeClr val="bg1"/>
                </a:solidFill>
              </a:rPr>
              <a:t>n</a:t>
            </a:r>
            <a:r>
              <a:rPr lang="pl-PL" sz="2400" dirty="0" smtClean="0">
                <a:solidFill>
                  <a:schemeClr val="bg1"/>
                </a:solidFill>
              </a:rPr>
              <a:t>ajbardziej wygadani udzielają wywiadów! AER to lokalne gwiazdy!</a:t>
            </a:r>
          </a:p>
        </p:txBody>
      </p:sp>
    </p:spTree>
    <p:extLst>
      <p:ext uri="{BB962C8B-B14F-4D97-AF65-F5344CB8AC3E}">
        <p14:creationId xmlns:p14="http://schemas.microsoft.com/office/powerpoint/2010/main" val="16777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>
                <a:solidFill>
                  <a:schemeClr val="tx2"/>
                </a:solidFill>
              </a:rPr>
              <a:t>Tryb postępowania w odniesieniu do wniosków z dziedzin Programu integracji 2021–2030: Edukacja, Mieszkalnictwo, Projekty innowacyjne. 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4220733" cy="78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72801316"/>
              </p:ext>
            </p:extLst>
          </p:nvPr>
        </p:nvGraphicFramePr>
        <p:xfrm>
          <a:off x="0" y="1417638"/>
          <a:ext cx="8532440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9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Finansowanie Programu 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 cz. 83 budżetu państwa (</a:t>
            </a:r>
            <a:r>
              <a:rPr lang="pl-PL" dirty="0" smtClean="0">
                <a:solidFill>
                  <a:srgbClr val="FFFF00"/>
                </a:solidFill>
              </a:rPr>
              <a:t>rezerwa celowa</a:t>
            </a:r>
            <a:r>
              <a:rPr lang="pl-PL" dirty="0" smtClean="0">
                <a:solidFill>
                  <a:schemeClr val="bg1"/>
                </a:solidFill>
              </a:rPr>
              <a:t>) – 10 mln zł rocznie</a:t>
            </a: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cz. 43 budżetu państwa (</a:t>
            </a:r>
            <a:r>
              <a:rPr lang="pl-PL" dirty="0" smtClean="0">
                <a:solidFill>
                  <a:srgbClr val="FFFF00"/>
                </a:solidFill>
              </a:rPr>
              <a:t>budżet MSWIA</a:t>
            </a:r>
            <a:r>
              <a:rPr lang="pl-PL" dirty="0" smtClean="0">
                <a:solidFill>
                  <a:schemeClr val="bg1"/>
                </a:solidFill>
              </a:rPr>
              <a:t>, zadania systemowe) - 700 </a:t>
            </a:r>
            <a:r>
              <a:rPr lang="pl-PL" dirty="0">
                <a:solidFill>
                  <a:schemeClr val="bg1"/>
                </a:solidFill>
              </a:rPr>
              <a:t>000 </a:t>
            </a:r>
            <a:r>
              <a:rPr lang="pl-PL" dirty="0" smtClean="0">
                <a:solidFill>
                  <a:schemeClr val="bg1"/>
                </a:solidFill>
              </a:rPr>
              <a:t>zł </a:t>
            </a:r>
            <a:r>
              <a:rPr lang="pl-PL" dirty="0">
                <a:solidFill>
                  <a:schemeClr val="bg1"/>
                </a:solidFill>
              </a:rPr>
              <a:t>rocznie</a:t>
            </a:r>
            <a:endParaRPr lang="pl-PL" dirty="0" smtClean="0">
              <a:solidFill>
                <a:schemeClr val="bg1"/>
              </a:solidFill>
            </a:endParaRP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cz. 30 budżetu państwa (</a:t>
            </a:r>
            <a:r>
              <a:rPr lang="pl-PL" dirty="0" smtClean="0">
                <a:solidFill>
                  <a:srgbClr val="FFFF00"/>
                </a:solidFill>
              </a:rPr>
              <a:t>budżet </a:t>
            </a:r>
            <a:r>
              <a:rPr lang="pl-PL" dirty="0" err="1" smtClean="0">
                <a:solidFill>
                  <a:srgbClr val="FFFF00"/>
                </a:solidFill>
              </a:rPr>
              <a:t>MEiN</a:t>
            </a:r>
            <a:r>
              <a:rPr lang="pl-PL" dirty="0" smtClean="0">
                <a:solidFill>
                  <a:schemeClr val="bg1"/>
                </a:solidFill>
              </a:rPr>
              <a:t>, zadania systemowe) – 700 </a:t>
            </a:r>
            <a:r>
              <a:rPr lang="pl-PL" dirty="0">
                <a:solidFill>
                  <a:schemeClr val="bg1"/>
                </a:solidFill>
              </a:rPr>
              <a:t>00 </a:t>
            </a:r>
            <a:r>
              <a:rPr lang="pl-PL" dirty="0" smtClean="0">
                <a:solidFill>
                  <a:schemeClr val="bg1"/>
                </a:solidFill>
              </a:rPr>
              <a:t>zł </a:t>
            </a:r>
            <a:r>
              <a:rPr lang="pl-PL" dirty="0">
                <a:solidFill>
                  <a:schemeClr val="bg1"/>
                </a:solidFill>
              </a:rPr>
              <a:t>rocznie</a:t>
            </a:r>
            <a:endParaRPr lang="pl-PL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RAZEM:  </a:t>
            </a:r>
            <a:r>
              <a:rPr lang="pl-PL" dirty="0">
                <a:solidFill>
                  <a:srgbClr val="FFFF00"/>
                </a:solidFill>
              </a:rPr>
              <a:t>11,4 mln rocznie </a:t>
            </a:r>
            <a:endParaRPr lang="pl-PL" dirty="0" smtClean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+ </a:t>
            </a: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rgbClr val="FFFF00"/>
                </a:solidFill>
              </a:rPr>
              <a:t>15 </a:t>
            </a:r>
            <a:r>
              <a:rPr lang="pl-PL" dirty="0">
                <a:solidFill>
                  <a:srgbClr val="FFFF00"/>
                </a:solidFill>
              </a:rPr>
              <a:t>% </a:t>
            </a:r>
            <a:r>
              <a:rPr lang="pl-PL" dirty="0" smtClean="0">
                <a:solidFill>
                  <a:srgbClr val="FFFF00"/>
                </a:solidFill>
              </a:rPr>
              <a:t>wkład własny - JST </a:t>
            </a:r>
          </a:p>
          <a:p>
            <a:pPr marL="457200" lvl="1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(„</a:t>
            </a:r>
            <a:r>
              <a:rPr lang="pl-PL" dirty="0" smtClean="0">
                <a:solidFill>
                  <a:srgbClr val="FFC000"/>
                </a:solidFill>
              </a:rPr>
              <a:t>wkład własny” (nie w ujęciu księgowym</a:t>
            </a:r>
            <a:r>
              <a:rPr lang="pl-PL" dirty="0" smtClean="0">
                <a:solidFill>
                  <a:schemeClr val="bg1"/>
                </a:solidFill>
              </a:rPr>
              <a:t>) może być wykorzystaniem tzw. zwiększonej subwencji oświatowej, pod warunkiem wydania jej na bezpośrednie wsparcie edukacji romskiej: zatrudnienie AER, zajęcia dla dzieci etc.) </a:t>
            </a:r>
          </a:p>
        </p:txBody>
      </p:sp>
    </p:spTree>
    <p:extLst>
      <p:ext uri="{BB962C8B-B14F-4D97-AF65-F5344CB8AC3E}">
        <p14:creationId xmlns:p14="http://schemas.microsoft.com/office/powerpoint/2010/main" val="10984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>
                <a:solidFill>
                  <a:schemeClr val="tx2"/>
                </a:solidFill>
              </a:rPr>
              <a:t>Tryb postępowania w odniesieniu do wniosków z dziedzin Programu integracji 2021–2030: Edukacja, Mieszkalnictwo, Projekty innowacyjne. 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-1"/>
            <a:ext cx="14220733" cy="78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84238022"/>
              </p:ext>
            </p:extLst>
          </p:nvPr>
        </p:nvGraphicFramePr>
        <p:xfrm>
          <a:off x="0" y="1556792"/>
          <a:ext cx="853244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2"/>
          <p:cNvSpPr/>
          <p:nvPr/>
        </p:nvSpPr>
        <p:spPr>
          <a:xfrm>
            <a:off x="0" y="2204864"/>
            <a:ext cx="9143351" cy="4653136"/>
          </a:xfrm>
          <a:prstGeom prst="rect">
            <a:avLst/>
          </a:prstGeom>
          <a:solidFill>
            <a:srgbClr val="57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object 2"/>
          <p:cNvSpPr txBox="1"/>
          <p:nvPr/>
        </p:nvSpPr>
        <p:spPr>
          <a:xfrm>
            <a:off x="611560" y="2852936"/>
            <a:ext cx="7848872" cy="2664296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69000"/>
              </a:lnSpc>
            </a:pPr>
            <a:endParaRPr lang="pl-PL" sz="1100" dirty="0" smtClean="0">
              <a:solidFill>
                <a:schemeClr val="bg1"/>
              </a:solidFill>
            </a:endParaRPr>
          </a:p>
          <a:p>
            <a:pPr>
              <a:lnSpc>
                <a:spcPct val="69000"/>
              </a:lnSpc>
            </a:pPr>
            <a:endParaRPr lang="pl-PL" sz="1100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r>
              <a:rPr lang="pl-PL" sz="2000" b="1" i="1" dirty="0" smtClean="0">
                <a:solidFill>
                  <a:schemeClr val="bg1"/>
                </a:solidFill>
              </a:rPr>
              <a:t>Dziękuję za uwagę!</a:t>
            </a:r>
          </a:p>
          <a:p>
            <a:pPr algn="ct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r>
              <a:rPr lang="pl-PL" i="1" dirty="0" smtClean="0">
                <a:solidFill>
                  <a:schemeClr val="bg1"/>
                </a:solidFill>
              </a:rPr>
              <a:t>Wydział </a:t>
            </a:r>
            <a:r>
              <a:rPr lang="pl-PL" i="1" dirty="0">
                <a:solidFill>
                  <a:schemeClr val="bg1"/>
                </a:solidFill>
              </a:rPr>
              <a:t>Mniejszości Narodowych i Etnicznych </a:t>
            </a:r>
            <a:r>
              <a:rPr lang="pl-PL" i="1" dirty="0" smtClean="0">
                <a:solidFill>
                  <a:schemeClr val="bg1"/>
                </a:solidFill>
              </a:rPr>
              <a:t>DWRMNIE</a:t>
            </a:r>
          </a:p>
          <a:p>
            <a:pPr algn="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r">
              <a:lnSpc>
                <a:spcPct val="69000"/>
              </a:lnSpc>
            </a:pPr>
            <a:endParaRPr lang="pl-PL" sz="2000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b="1" i="1" dirty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pl-PL" sz="20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endParaRPr lang="en-GB" sz="1600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MSWiA logo wersja podstawowa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7552"/>
            <a:ext cx="4170044" cy="105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2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Cel Programu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endParaRPr lang="pl-PL" sz="2400" dirty="0" smtClean="0">
              <a:solidFill>
                <a:schemeClr val="bg1"/>
              </a:solidFill>
            </a:endParaRPr>
          </a:p>
          <a:p>
            <a:pPr lvl="1" algn="ctr">
              <a:buFont typeface="Wingdings" panose="05000000000000000000" pitchFamily="2" charset="2"/>
              <a:buChar char="ü"/>
            </a:pPr>
            <a:r>
              <a:rPr lang="pl-PL" sz="2400" dirty="0" smtClean="0">
                <a:solidFill>
                  <a:schemeClr val="bg1"/>
                </a:solidFill>
              </a:rPr>
              <a:t>Celem </a:t>
            </a:r>
            <a:r>
              <a:rPr lang="pl-PL" sz="2400" dirty="0">
                <a:solidFill>
                  <a:schemeClr val="bg1"/>
                </a:solidFill>
              </a:rPr>
              <a:t>głównym Programu integracji 2021-2030 jest </a:t>
            </a:r>
            <a:endParaRPr lang="pl-PL" sz="2400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pl-PL" sz="2400" dirty="0" smtClean="0">
                <a:solidFill>
                  <a:srgbClr val="FFFF00"/>
                </a:solidFill>
              </a:rPr>
              <a:t>zwiększenie </a:t>
            </a:r>
            <a:r>
              <a:rPr lang="pl-PL" sz="2400" dirty="0">
                <a:solidFill>
                  <a:srgbClr val="FFFF00"/>
                </a:solidFill>
              </a:rPr>
              <a:t>poziomu integracji społecznej i obywatelskiej Romów w </a:t>
            </a:r>
            <a:r>
              <a:rPr lang="pl-PL" sz="2400" dirty="0" smtClean="0">
                <a:solidFill>
                  <a:srgbClr val="FFFF00"/>
                </a:solidFill>
              </a:rPr>
              <a:t>Polsce</a:t>
            </a:r>
            <a:r>
              <a:rPr lang="pl-PL" sz="2400" dirty="0" smtClean="0">
                <a:solidFill>
                  <a:schemeClr val="bg1"/>
                </a:solidFill>
              </a:rPr>
              <a:t>,</a:t>
            </a:r>
          </a:p>
          <a:p>
            <a:pPr marL="457200" lvl="1" indent="0" algn="ctr">
              <a:buNone/>
            </a:pPr>
            <a:endParaRPr lang="pl-PL" sz="2400" dirty="0" smtClean="0">
              <a:solidFill>
                <a:schemeClr val="bg1"/>
              </a:solidFill>
            </a:endParaRP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kluczowym </a:t>
            </a:r>
            <a:r>
              <a:rPr lang="pl-PL" dirty="0">
                <a:solidFill>
                  <a:schemeClr val="bg1"/>
                </a:solidFill>
              </a:rPr>
              <a:t>narzędziem </a:t>
            </a:r>
            <a:r>
              <a:rPr lang="pl-PL" dirty="0" smtClean="0">
                <a:solidFill>
                  <a:schemeClr val="bg1"/>
                </a:solidFill>
              </a:rPr>
              <a:t> jest </a:t>
            </a:r>
            <a:r>
              <a:rPr lang="pl-PL" dirty="0" smtClean="0">
                <a:solidFill>
                  <a:srgbClr val="FFFF00"/>
                </a:solidFill>
              </a:rPr>
              <a:t>edukacja</a:t>
            </a:r>
          </a:p>
          <a:p>
            <a:pPr marL="914400" lvl="2" indent="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- </a:t>
            </a:r>
            <a:r>
              <a:rPr lang="pl-PL" u="sng" dirty="0" smtClean="0">
                <a:solidFill>
                  <a:schemeClr val="bg1"/>
                </a:solidFill>
              </a:rPr>
              <a:t>bez </a:t>
            </a:r>
            <a:r>
              <a:rPr lang="pl-PL" u="sng" dirty="0">
                <a:solidFill>
                  <a:schemeClr val="bg1"/>
                </a:solidFill>
              </a:rPr>
              <a:t>poprawy poziomu edukacji wszelkie działania prowadzone w innych dziedzinach życia społecznego są </a:t>
            </a:r>
            <a:r>
              <a:rPr lang="pl-PL" u="sng" dirty="0" smtClean="0">
                <a:solidFill>
                  <a:schemeClr val="bg1"/>
                </a:solidFill>
              </a:rPr>
              <a:t>nieefektywne</a:t>
            </a:r>
          </a:p>
          <a:p>
            <a:pPr marL="914400" lvl="2" indent="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lvl="2" algn="ctr"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bg1"/>
                </a:solidFill>
              </a:rPr>
              <a:t>czynnikiem </a:t>
            </a:r>
            <a:r>
              <a:rPr lang="pl-PL" dirty="0">
                <a:solidFill>
                  <a:schemeClr val="bg1"/>
                </a:solidFill>
              </a:rPr>
              <a:t>wspomagającym edukację jest </a:t>
            </a:r>
            <a:r>
              <a:rPr lang="pl-PL" dirty="0">
                <a:solidFill>
                  <a:srgbClr val="FFFF00"/>
                </a:solidFill>
              </a:rPr>
              <a:t>poprawa warunków mieszkaniowych</a:t>
            </a:r>
            <a:r>
              <a:rPr lang="pl-PL" dirty="0">
                <a:solidFill>
                  <a:schemeClr val="bg1"/>
                </a:solidFill>
              </a:rPr>
              <a:t> rodzin znajdujących się w najtrudniejszych warunkach </a:t>
            </a:r>
            <a:r>
              <a:rPr lang="pl-PL" dirty="0" smtClean="0">
                <a:solidFill>
                  <a:schemeClr val="bg1"/>
                </a:solidFill>
              </a:rPr>
              <a:t>lokalowych.</a:t>
            </a:r>
          </a:p>
        </p:txBody>
      </p:sp>
    </p:spTree>
    <p:extLst>
      <p:ext uri="{BB962C8B-B14F-4D97-AF65-F5344CB8AC3E}">
        <p14:creationId xmlns:p14="http://schemas.microsoft.com/office/powerpoint/2010/main" val="8540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Wymiar integracyjny działań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 anchor="ctr">
            <a:normAutofit/>
          </a:bodyPr>
          <a:lstStyle/>
          <a:p>
            <a:pPr marL="914400" lvl="2" indent="0">
              <a:buNone/>
            </a:pPr>
            <a:r>
              <a:rPr lang="pl-PL" dirty="0" smtClean="0">
                <a:solidFill>
                  <a:srgbClr val="FFFF00"/>
                </a:solidFill>
              </a:rPr>
              <a:t>Integracja</a:t>
            </a:r>
            <a:r>
              <a:rPr lang="pl-PL" dirty="0" smtClean="0">
                <a:solidFill>
                  <a:schemeClr val="bg1"/>
                </a:solidFill>
              </a:rPr>
              <a:t> oznacza, że </a:t>
            </a:r>
            <a:r>
              <a:rPr lang="pl-PL" dirty="0">
                <a:solidFill>
                  <a:schemeClr val="bg1"/>
                </a:solidFill>
              </a:rPr>
              <a:t>poza Romami – </a:t>
            </a:r>
            <a:r>
              <a:rPr lang="pl-PL" dirty="0" smtClean="0">
                <a:solidFill>
                  <a:schemeClr val="bg1"/>
                </a:solidFill>
              </a:rPr>
              <a:t>działania mogą</a:t>
            </a:r>
            <a:r>
              <a:rPr lang="pl-PL" dirty="0">
                <a:solidFill>
                  <a:schemeClr val="bg1"/>
                </a:solidFill>
              </a:rPr>
              <a:t>, a nawet powinny obejmować również przedstawicieli społeczności większościowej. </a:t>
            </a: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Program nie może utrwalać </a:t>
            </a:r>
            <a:r>
              <a:rPr lang="pl-PL" dirty="0">
                <a:solidFill>
                  <a:schemeClr val="bg1"/>
                </a:solidFill>
              </a:rPr>
              <a:t>„</a:t>
            </a:r>
            <a:r>
              <a:rPr lang="pl-PL" dirty="0" err="1">
                <a:solidFill>
                  <a:schemeClr val="bg1"/>
                </a:solidFill>
              </a:rPr>
              <a:t>gettoizacji</a:t>
            </a:r>
            <a:r>
              <a:rPr lang="pl-PL" dirty="0">
                <a:solidFill>
                  <a:schemeClr val="bg1"/>
                </a:solidFill>
              </a:rPr>
              <a:t>” i izolacji </a:t>
            </a:r>
            <a:r>
              <a:rPr lang="pl-PL" dirty="0" smtClean="0">
                <a:solidFill>
                  <a:schemeClr val="bg1"/>
                </a:solidFill>
              </a:rPr>
              <a:t>Romów.</a:t>
            </a: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Termin „integracja” NIE JEST TOŻSAMY  z terminem „asymilacja”:</a:t>
            </a: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pl-PL" i="1" dirty="0" smtClean="0">
                <a:solidFill>
                  <a:schemeClr val="bg1"/>
                </a:solidFill>
              </a:rPr>
              <a:t>Procesu </a:t>
            </a:r>
            <a:r>
              <a:rPr lang="pl-PL" i="1" dirty="0">
                <a:solidFill>
                  <a:schemeClr val="bg1"/>
                </a:solidFill>
              </a:rPr>
              <a:t>integracji w żadnym wypadku nie należy utożsamiać ze zjawiskiem asymilacji – integracja rozumiana tu jest jako zjawisko ze sfery społeczno-ekonomicznej, a nie jako związane </a:t>
            </a:r>
            <a:r>
              <a:rPr lang="pl-PL" i="1" dirty="0" smtClean="0">
                <a:solidFill>
                  <a:schemeClr val="bg1"/>
                </a:solidFill>
              </a:rPr>
              <a:t>z tożsamością kulturową </a:t>
            </a:r>
            <a:r>
              <a:rPr lang="pl-PL" dirty="0" smtClean="0">
                <a:solidFill>
                  <a:schemeClr val="bg1"/>
                </a:solidFill>
              </a:rPr>
              <a:t>(str. 9 Programu)</a:t>
            </a:r>
            <a:endParaRPr lang="pl-PL" i="1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914400" lvl="2" indent="0" algn="just">
              <a:buNone/>
            </a:pPr>
            <a:endParaRPr 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Wędka, a nie ryba!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914400" lvl="2" indent="0" algn="just">
              <a:buNone/>
            </a:pPr>
            <a:r>
              <a:rPr lang="pl-PL" dirty="0" smtClean="0">
                <a:solidFill>
                  <a:srgbClr val="FFC000"/>
                </a:solidFill>
              </a:rPr>
              <a:t>„</a:t>
            </a:r>
            <a:r>
              <a:rPr lang="pl-PL" dirty="0">
                <a:solidFill>
                  <a:srgbClr val="FFC000"/>
                </a:solidFill>
              </a:rPr>
              <a:t>Jeśli dasz człowiekowi rybę, nakarmisz go na jeden dzień. </a:t>
            </a:r>
            <a:endParaRPr lang="pl-PL" dirty="0" smtClean="0">
              <a:solidFill>
                <a:srgbClr val="FFC000"/>
              </a:solidFill>
            </a:endParaRPr>
          </a:p>
          <a:p>
            <a:pPr marL="914400" lvl="2" indent="0" algn="just">
              <a:buNone/>
            </a:pPr>
            <a:r>
              <a:rPr lang="pl-PL" dirty="0" smtClean="0">
                <a:solidFill>
                  <a:srgbClr val="FFC000"/>
                </a:solidFill>
              </a:rPr>
              <a:t>Jeśli </a:t>
            </a:r>
            <a:r>
              <a:rPr lang="pl-PL" dirty="0">
                <a:solidFill>
                  <a:srgbClr val="FFC000"/>
                </a:solidFill>
              </a:rPr>
              <a:t>nauczysz go łowić ryby, nakarmisz go na całe życie</a:t>
            </a:r>
            <a:r>
              <a:rPr lang="pl-PL" dirty="0" smtClean="0">
                <a:solidFill>
                  <a:srgbClr val="FFC000"/>
                </a:solidFill>
              </a:rPr>
              <a:t>.” </a:t>
            </a:r>
            <a:r>
              <a:rPr lang="pl-PL" sz="1100" dirty="0" smtClean="0">
                <a:solidFill>
                  <a:srgbClr val="FFC000"/>
                </a:solidFill>
              </a:rPr>
              <a:t>(Konfucjusz)</a:t>
            </a:r>
          </a:p>
          <a:p>
            <a:pPr marL="914400" lvl="2" indent="0" algn="just">
              <a:buNone/>
            </a:pPr>
            <a:endParaRPr lang="pl-PL" sz="1100" dirty="0">
              <a:solidFill>
                <a:srgbClr val="FFC000"/>
              </a:solidFill>
            </a:endParaRPr>
          </a:p>
          <a:p>
            <a:pPr marL="914400" lvl="2" indent="0"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Program m.in. z powodu programu </a:t>
            </a:r>
            <a:r>
              <a:rPr lang="pl-PL" i="1" dirty="0" smtClean="0">
                <a:solidFill>
                  <a:schemeClr val="bg1"/>
                </a:solidFill>
              </a:rPr>
              <a:t>Rodzina 500+ </a:t>
            </a:r>
            <a:r>
              <a:rPr lang="pl-PL" dirty="0" smtClean="0">
                <a:solidFill>
                  <a:schemeClr val="bg1"/>
                </a:solidFill>
              </a:rPr>
              <a:t>i </a:t>
            </a:r>
            <a:r>
              <a:rPr lang="pl-PL" i="1" dirty="0" smtClean="0">
                <a:solidFill>
                  <a:schemeClr val="bg1"/>
                </a:solidFill>
              </a:rPr>
              <a:t>Dobry Start </a:t>
            </a:r>
            <a:r>
              <a:rPr lang="pl-PL" dirty="0" smtClean="0">
                <a:solidFill>
                  <a:schemeClr val="bg1"/>
                </a:solidFill>
              </a:rPr>
              <a:t>(wyprawki) </a:t>
            </a:r>
          </a:p>
          <a:p>
            <a:pPr marL="914400" lvl="2" indent="0" algn="ctr">
              <a:buNone/>
            </a:pPr>
            <a:r>
              <a:rPr lang="pl-PL" dirty="0" smtClean="0">
                <a:solidFill>
                  <a:srgbClr val="FFC000"/>
                </a:solidFill>
              </a:rPr>
              <a:t>odchodzi </a:t>
            </a:r>
            <a:r>
              <a:rPr lang="pl-PL" dirty="0">
                <a:solidFill>
                  <a:srgbClr val="FFC000"/>
                </a:solidFill>
              </a:rPr>
              <a:t>od formuły doraźnej poprawy sytuacji </a:t>
            </a:r>
            <a:r>
              <a:rPr lang="pl-PL" dirty="0" smtClean="0">
                <a:solidFill>
                  <a:srgbClr val="FFC000"/>
                </a:solidFill>
              </a:rPr>
              <a:t>materialnej</a:t>
            </a:r>
          </a:p>
          <a:p>
            <a:pPr marL="914400" lvl="2" indent="0">
              <a:buNone/>
            </a:pPr>
            <a:endParaRPr lang="pl-PL" dirty="0" smtClean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pl-PL" dirty="0" smtClean="0">
                <a:solidFill>
                  <a:srgbClr val="FFC000"/>
                </a:solidFill>
              </a:rPr>
              <a:t>na </a:t>
            </a:r>
            <a:r>
              <a:rPr lang="pl-PL" dirty="0">
                <a:solidFill>
                  <a:srgbClr val="FFC000"/>
                </a:solidFill>
              </a:rPr>
              <a:t>rzecz tworzenia </a:t>
            </a:r>
            <a:r>
              <a:rPr lang="pl-PL" dirty="0" smtClean="0">
                <a:solidFill>
                  <a:srgbClr val="FFC000"/>
                </a:solidFill>
              </a:rPr>
              <a:t>skutecznych, bardziej systemowych  mechanizmów</a:t>
            </a:r>
          </a:p>
          <a:p>
            <a:pPr marL="914400" lvl="2" indent="0">
              <a:buNone/>
            </a:pPr>
            <a:endParaRPr lang="pl-PL" dirty="0">
              <a:solidFill>
                <a:srgbClr val="FFC00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-59142"/>
            <a:ext cx="997284" cy="99728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160884"/>
            <a:ext cx="3816424" cy="236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Co i jak?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971550" lvl="1" indent="-514350" algn="just">
              <a:buAutoNum type="romanUcPeriod"/>
            </a:pPr>
            <a:r>
              <a:rPr lang="pl-PL" sz="2400" b="1" dirty="0" smtClean="0">
                <a:solidFill>
                  <a:schemeClr val="bg1"/>
                </a:solidFill>
              </a:rPr>
              <a:t>Dziedziny: </a:t>
            </a:r>
          </a:p>
          <a:p>
            <a:pPr marL="457200" lvl="1" indent="0" algn="just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FFC000"/>
                </a:solidFill>
              </a:rPr>
              <a:t>E</a:t>
            </a:r>
            <a:r>
              <a:rPr lang="pl-PL" sz="2400" dirty="0" smtClean="0">
                <a:solidFill>
                  <a:srgbClr val="FFC000"/>
                </a:solidFill>
              </a:rPr>
              <a:t>dukacja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FFC000"/>
                </a:solidFill>
              </a:rPr>
              <a:t>M</a:t>
            </a:r>
            <a:r>
              <a:rPr lang="pl-PL" sz="2400" dirty="0" smtClean="0">
                <a:solidFill>
                  <a:srgbClr val="FFC000"/>
                </a:solidFill>
              </a:rPr>
              <a:t>ieszkalnictwo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l-PL" sz="2400" dirty="0">
                <a:solidFill>
                  <a:srgbClr val="FFC000"/>
                </a:solidFill>
              </a:rPr>
              <a:t>I</a:t>
            </a:r>
            <a:r>
              <a:rPr lang="pl-PL" sz="2400" dirty="0" smtClean="0">
                <a:solidFill>
                  <a:srgbClr val="FFC000"/>
                </a:solidFill>
              </a:rPr>
              <a:t>nnowacyjne projekty integracyjne</a:t>
            </a:r>
          </a:p>
          <a:p>
            <a:pPr marL="457200" lvl="1" indent="0" algn="just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400" b="1" dirty="0" smtClean="0">
                <a:solidFill>
                  <a:schemeClr val="bg1"/>
                </a:solidFill>
              </a:rPr>
              <a:t>II.</a:t>
            </a:r>
            <a:r>
              <a:rPr lang="pl-PL" sz="2400" dirty="0" smtClean="0">
                <a:solidFill>
                  <a:schemeClr val="bg1"/>
                </a:solidFill>
              </a:rPr>
              <a:t> Grupy szczególnego wsparcia. </a:t>
            </a:r>
          </a:p>
          <a:p>
            <a:pPr marL="457200" lvl="1" indent="0" algn="just">
              <a:buNone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457200" lvl="1" indent="0" algn="just"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III. Zadania systemowe: MSWiA, MEN, Pełnomocnicy</a:t>
            </a:r>
          </a:p>
          <a:p>
            <a:pPr marL="457200" lvl="1" indent="0" algn="just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2"/>
                </a:solidFill>
              </a:rPr>
              <a:t>Edukacja</a:t>
            </a: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m</a:t>
            </a:r>
            <a:r>
              <a:rPr lang="pl-PL" sz="2800" dirty="0" smtClean="0">
                <a:solidFill>
                  <a:schemeClr val="bg1"/>
                </a:solidFill>
              </a:rPr>
              <a:t>imo 20 lat działań (jedno pokolenie!): </a:t>
            </a:r>
            <a:r>
              <a:rPr lang="pl-PL" sz="2800" dirty="0">
                <a:solidFill>
                  <a:schemeClr val="bg1"/>
                </a:solidFill>
              </a:rPr>
              <a:t>zajęć wyrównawczych, </a:t>
            </a:r>
            <a:r>
              <a:rPr lang="pl-PL" sz="2800" dirty="0" smtClean="0">
                <a:solidFill>
                  <a:schemeClr val="bg1"/>
                </a:solidFill>
              </a:rPr>
              <a:t>zatrudnienia AER, </a:t>
            </a:r>
            <a:r>
              <a:rPr lang="pl-PL" sz="2800" dirty="0">
                <a:solidFill>
                  <a:schemeClr val="bg1"/>
                </a:solidFill>
              </a:rPr>
              <a:t>zakupu </a:t>
            </a:r>
            <a:r>
              <a:rPr lang="pl-PL" sz="2800" dirty="0" smtClean="0">
                <a:solidFill>
                  <a:schemeClr val="bg1"/>
                </a:solidFill>
              </a:rPr>
              <a:t>wyprawek, świetlic, ubezpieczeń, wycieczek, kolonii itd. </a:t>
            </a:r>
          </a:p>
          <a:p>
            <a:pPr marL="0" indent="0">
              <a:buNone/>
            </a:pPr>
            <a:endParaRPr lang="pl-PL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sz="2800" dirty="0">
                <a:solidFill>
                  <a:schemeClr val="bg1"/>
                </a:solidFill>
              </a:rPr>
              <a:t>	</a:t>
            </a:r>
            <a:r>
              <a:rPr lang="pl-PL" sz="2800" dirty="0" smtClean="0">
                <a:solidFill>
                  <a:schemeClr val="bg1"/>
                </a:solidFill>
              </a:rPr>
              <a:t> - średnia </a:t>
            </a:r>
            <a:r>
              <a:rPr lang="pl-PL" sz="2800" dirty="0">
                <a:solidFill>
                  <a:schemeClr val="bg1"/>
                </a:solidFill>
              </a:rPr>
              <a:t>ocen uczniów romskich nie </a:t>
            </a:r>
            <a:r>
              <a:rPr lang="pl-PL" sz="2800" dirty="0" smtClean="0">
                <a:solidFill>
                  <a:schemeClr val="bg1"/>
                </a:solidFill>
              </a:rPr>
              <a:t>wzrosła </a:t>
            </a:r>
          </a:p>
          <a:p>
            <a:pPr marL="0" indent="0">
              <a:buNone/>
            </a:pPr>
            <a:r>
              <a:rPr lang="pl-PL" sz="2800" dirty="0">
                <a:solidFill>
                  <a:schemeClr val="bg1"/>
                </a:solidFill>
              </a:rPr>
              <a:t>	</a:t>
            </a:r>
            <a:r>
              <a:rPr lang="pl-PL" sz="2800" dirty="0" smtClean="0">
                <a:solidFill>
                  <a:schemeClr val="bg1"/>
                </a:solidFill>
              </a:rPr>
              <a:t> - mieści się między </a:t>
            </a:r>
            <a:r>
              <a:rPr lang="pl-PL" sz="2800" dirty="0" smtClean="0">
                <a:solidFill>
                  <a:srgbClr val="FFC000"/>
                </a:solidFill>
              </a:rPr>
              <a:t>2.7 – a 3.0</a:t>
            </a:r>
          </a:p>
          <a:p>
            <a:pPr marL="0" indent="0">
              <a:buNone/>
            </a:pPr>
            <a:endParaRPr lang="pl-PL" sz="2800" dirty="0" smtClean="0">
              <a:solidFill>
                <a:srgbClr val="FFFF00"/>
              </a:solidFill>
            </a:endParaRPr>
          </a:p>
          <a:p>
            <a:r>
              <a:rPr lang="pl-PL" sz="2800" dirty="0" smtClean="0">
                <a:solidFill>
                  <a:schemeClr val="bg1"/>
                </a:solidFill>
              </a:rPr>
              <a:t>odsetek </a:t>
            </a:r>
            <a:r>
              <a:rPr lang="pl-PL" sz="2800" dirty="0">
                <a:solidFill>
                  <a:schemeClr val="bg1"/>
                </a:solidFill>
              </a:rPr>
              <a:t>uczniów wypadających z systemu szkolnego na poziomie </a:t>
            </a:r>
            <a:r>
              <a:rPr lang="pl-PL" sz="2800" dirty="0" smtClean="0">
                <a:solidFill>
                  <a:schemeClr val="bg1"/>
                </a:solidFill>
              </a:rPr>
              <a:t>ponadpodstawowym, </a:t>
            </a:r>
            <a:r>
              <a:rPr lang="pl-PL" sz="2800" u="sng" dirty="0" smtClean="0">
                <a:solidFill>
                  <a:srgbClr val="FFC000"/>
                </a:solidFill>
              </a:rPr>
              <a:t>zatem nie realizujących obowiązku nauki</a:t>
            </a:r>
            <a:r>
              <a:rPr lang="pl-PL" sz="2800" dirty="0" smtClean="0">
                <a:solidFill>
                  <a:srgbClr val="FFC000"/>
                </a:solidFill>
              </a:rPr>
              <a:t>, </a:t>
            </a:r>
            <a:r>
              <a:rPr lang="pl-PL" sz="2800" dirty="0">
                <a:solidFill>
                  <a:schemeClr val="bg1"/>
                </a:solidFill>
              </a:rPr>
              <a:t>pozostaje bez zmian </a:t>
            </a:r>
            <a:endParaRPr lang="pl-PL" sz="2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rgbClr val="FFC000"/>
                </a:solidFill>
              </a:rPr>
              <a:t>i</a:t>
            </a:r>
            <a:r>
              <a:rPr lang="pl-PL" sz="2800" dirty="0" smtClean="0">
                <a:solidFill>
                  <a:schemeClr val="bg1"/>
                </a:solidFill>
              </a:rPr>
              <a:t> </a:t>
            </a:r>
            <a:r>
              <a:rPr lang="pl-PL" sz="2800" dirty="0" smtClean="0">
                <a:solidFill>
                  <a:srgbClr val="FFC000"/>
                </a:solidFill>
              </a:rPr>
              <a:t>obejmuje </a:t>
            </a:r>
            <a:r>
              <a:rPr lang="pl-PL" sz="2800" dirty="0">
                <a:solidFill>
                  <a:srgbClr val="FFC000"/>
                </a:solidFill>
              </a:rPr>
              <a:t>niemal całą populację w wieku 15–18 </a:t>
            </a:r>
            <a:r>
              <a:rPr lang="pl-PL" sz="2800" dirty="0" smtClean="0">
                <a:solidFill>
                  <a:srgbClr val="FFC000"/>
                </a:solidFill>
              </a:rPr>
              <a:t>lat</a:t>
            </a:r>
            <a:endParaRPr lang="pl-PL" dirty="0">
              <a:solidFill>
                <a:srgbClr val="FFC000"/>
              </a:solidFill>
            </a:endParaRPr>
          </a:p>
          <a:p>
            <a:pPr marL="457200" lvl="1" indent="0" algn="just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5887261"/>
          </a:xfrm>
          <a:prstGeom prst="rect">
            <a:avLst/>
          </a:prstGeom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Udział uczniów romskich w kolejnych poziomach edukacji wg danych SIO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527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2227</Words>
  <Application>Microsoft Office PowerPoint</Application>
  <PresentationFormat>Pokaz na ekranie (4:3)</PresentationFormat>
  <Paragraphs>241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Motyw pakietu Office</vt:lpstr>
      <vt:lpstr>Prezentacja programu PowerPoint</vt:lpstr>
      <vt:lpstr>Dokument o charakterze rządowej strategii</vt:lpstr>
      <vt:lpstr>Finansowanie Programu </vt:lpstr>
      <vt:lpstr>Cel Programu</vt:lpstr>
      <vt:lpstr>Wymiar integracyjny działań</vt:lpstr>
      <vt:lpstr>Wędka, a nie ryba!</vt:lpstr>
      <vt:lpstr>Co i jak?</vt:lpstr>
      <vt:lpstr>Edukacja</vt:lpstr>
      <vt:lpstr>Udział uczniów romskich w kolejnych poziomach edukacji wg danych SIO</vt:lpstr>
      <vt:lpstr>Poziom wykształcenia Romów wg  NSP’02 i NSP’11</vt:lpstr>
      <vt:lpstr>Edukacja (szeroko zdefiniowana: formalna, nieformalna, dzieci/młodzież, dorośli )</vt:lpstr>
      <vt:lpstr>Edukacja (szeroko zdefiniowana, formalna, nieformalna, dzieci/młodzież, dorośli )</vt:lpstr>
      <vt:lpstr>Nie wszyscy są Viki Gabor!</vt:lpstr>
      <vt:lpstr> Zadania edukacyjne z cz. 30</vt:lpstr>
      <vt:lpstr> Świetlice</vt:lpstr>
      <vt:lpstr>Mieszkalnictwo</vt:lpstr>
      <vt:lpstr>Innowacyjne projekty integracyjne </vt:lpstr>
      <vt:lpstr>Jakie zadania można finansować?</vt:lpstr>
      <vt:lpstr> Przykładowe działania edukacyjne str. 53 Programu (katalog ma charakter otwarty): </vt:lpstr>
      <vt:lpstr> Przykładowe działania edukacyjne str. 53 Programu (katalog ma charakter otwarty): </vt:lpstr>
      <vt:lpstr> Przykładowe działania edukacyjne </vt:lpstr>
      <vt:lpstr>Grupy szczególnego wsparcia</vt:lpstr>
      <vt:lpstr>Inne wymiary Programu</vt:lpstr>
      <vt:lpstr>Projekty systemowe: MSWiA, MEiN</vt:lpstr>
      <vt:lpstr>Projekty systemowe: MSWiA</vt:lpstr>
      <vt:lpstr>Projekty systemowe Pełnomocników</vt:lpstr>
      <vt:lpstr>Projekty systemowe Pełnomocników w 2021 R.</vt:lpstr>
      <vt:lpstr>Reklama dźwignią handlu - wszyscy promujemy Program!</vt:lpstr>
      <vt:lpstr>Tryb postępowania w odniesieniu do wniosków z dziedzin Programu integracji 2021–2030: Edukacja, Mieszkalnictwo, Projekty innowacyjne. </vt:lpstr>
      <vt:lpstr>Tryb postępowania w odniesieniu do wniosków z dziedzin Programu integracji 2021–2030: Edukacja, Mieszkalnictwo, Projekty innowacyjne.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Natasza Marcinkiewicz</cp:lastModifiedBy>
  <cp:revision>225</cp:revision>
  <cp:lastPrinted>2020-10-27T15:05:18Z</cp:lastPrinted>
  <dcterms:created xsi:type="dcterms:W3CDTF">2016-06-10T13:11:14Z</dcterms:created>
  <dcterms:modified xsi:type="dcterms:W3CDTF">2021-08-30T09:52:53Z</dcterms:modified>
</cp:coreProperties>
</file>