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1" r:id="rId3"/>
    <p:sldId id="338" r:id="rId4"/>
    <p:sldId id="339" r:id="rId5"/>
    <p:sldId id="327" r:id="rId6"/>
    <p:sldId id="344" r:id="rId7"/>
    <p:sldId id="345" r:id="rId8"/>
    <p:sldId id="346" r:id="rId9"/>
    <p:sldId id="347" r:id="rId10"/>
    <p:sldId id="348" r:id="rId11"/>
    <p:sldId id="349" r:id="rId12"/>
    <p:sldId id="296" r:id="rId13"/>
    <p:sldId id="318" r:id="rId14"/>
    <p:sldId id="340" r:id="rId15"/>
    <p:sldId id="337" r:id="rId16"/>
    <p:sldId id="341" r:id="rId17"/>
    <p:sldId id="331" r:id="rId18"/>
    <p:sldId id="330" r:id="rId19"/>
    <p:sldId id="342" r:id="rId20"/>
    <p:sldId id="286" r:id="rId21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FCDBF96-6AC2-4E39-9F74-393E80595D41}">
          <p14:sldIdLst>
            <p14:sldId id="256"/>
            <p14:sldId id="301"/>
            <p14:sldId id="338"/>
            <p14:sldId id="339"/>
            <p14:sldId id="327"/>
            <p14:sldId id="344"/>
            <p14:sldId id="345"/>
            <p14:sldId id="346"/>
            <p14:sldId id="347"/>
            <p14:sldId id="348"/>
            <p14:sldId id="349"/>
            <p14:sldId id="296"/>
            <p14:sldId id="318"/>
            <p14:sldId id="340"/>
            <p14:sldId id="337"/>
            <p14:sldId id="341"/>
            <p14:sldId id="331"/>
            <p14:sldId id="330"/>
            <p14:sldId id="342"/>
          </p14:sldIdLst>
        </p14:section>
        <p14:section name="Sekcja bez tytułu" id="{DD872300-C3E6-44E1-9F42-307B6E3AD719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5A23-C401-4569-8FE7-446A85F8E4DD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5AE0-1F68-4F46-B680-36763EAD38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2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81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0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24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A11A0-A6BC-41EB-957D-F52331EBDD18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C95BE3-DB13-45A1-AD0D-3E65A89A17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41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77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9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077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25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46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4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12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17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A5B4-830A-4B16-8D83-7FC4216550C8}" type="datetimeFigureOut">
              <a:rPr lang="pl-PL" smtClean="0"/>
              <a:t>2021-08-30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F427-45A1-45A2-AFE1-93429B70F3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973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2"/>
          <p:cNvSpPr/>
          <p:nvPr/>
        </p:nvSpPr>
        <p:spPr>
          <a:xfrm>
            <a:off x="0" y="2060848"/>
            <a:ext cx="9143351" cy="4797152"/>
          </a:xfrm>
          <a:prstGeom prst="rect">
            <a:avLst/>
          </a:prstGeom>
          <a:solidFill>
            <a:srgbClr val="57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object 2"/>
          <p:cNvSpPr txBox="1"/>
          <p:nvPr/>
        </p:nvSpPr>
        <p:spPr>
          <a:xfrm>
            <a:off x="611560" y="2492896"/>
            <a:ext cx="7848872" cy="2808312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69000"/>
              </a:lnSpc>
            </a:pPr>
            <a:endParaRPr lang="pl-PL" sz="1100" dirty="0" smtClean="0">
              <a:solidFill>
                <a:schemeClr val="bg1"/>
              </a:solidFill>
            </a:endParaRPr>
          </a:p>
          <a:p>
            <a:pPr>
              <a:lnSpc>
                <a:spcPct val="69000"/>
              </a:lnSpc>
            </a:pPr>
            <a:endParaRPr lang="pl-PL" sz="1100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r>
              <a:rPr lang="pl-PL" sz="2400" b="1" dirty="0" smtClean="0">
                <a:solidFill>
                  <a:schemeClr val="bg1"/>
                </a:solidFill>
              </a:rPr>
              <a:t>Rola asystentów edukacji romskiej (AER)</a:t>
            </a:r>
          </a:p>
          <a:p>
            <a:pPr algn="ctr">
              <a:lnSpc>
                <a:spcPct val="69000"/>
              </a:lnSpc>
            </a:pPr>
            <a:endParaRPr lang="pl-PL" sz="2400" b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r>
              <a:rPr lang="pl-PL" sz="2400" b="1" dirty="0" smtClean="0">
                <a:solidFill>
                  <a:schemeClr val="bg1"/>
                </a:solidFill>
              </a:rPr>
              <a:t>w nowym</a:t>
            </a:r>
          </a:p>
          <a:p>
            <a:pPr algn="ctr">
              <a:lnSpc>
                <a:spcPct val="69000"/>
              </a:lnSpc>
            </a:pPr>
            <a:endParaRPr lang="pl-PL" sz="2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r>
              <a:rPr lang="pl-PL" sz="2400" b="1" i="1" dirty="0" smtClean="0">
                <a:solidFill>
                  <a:schemeClr val="bg1"/>
                </a:solidFill>
              </a:rPr>
              <a:t>Programie integracji społecznej i obywatelskiej </a:t>
            </a:r>
          </a:p>
          <a:p>
            <a:pPr algn="ctr">
              <a:lnSpc>
                <a:spcPct val="69000"/>
              </a:lnSpc>
            </a:pPr>
            <a:r>
              <a:rPr lang="pl-PL" sz="2400" b="1" i="1" dirty="0" smtClean="0">
                <a:solidFill>
                  <a:schemeClr val="bg1"/>
                </a:solidFill>
              </a:rPr>
              <a:t>Romów w Polsce na lata 2021-2030 </a:t>
            </a:r>
          </a:p>
          <a:p>
            <a:pPr algn="ctr">
              <a:lnSpc>
                <a:spcPct val="69000"/>
              </a:lnSpc>
            </a:pPr>
            <a:endParaRPr lang="pl-PL" sz="24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4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4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4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400" b="1" i="1" dirty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r>
              <a:rPr lang="pl-PL" sz="2000" i="1" dirty="0"/>
              <a:t>Materiał </a:t>
            </a:r>
            <a:r>
              <a:rPr lang="pl-PL" sz="2000" i="1" dirty="0" smtClean="0"/>
              <a:t>szkoleniowy nr 1 </a:t>
            </a:r>
            <a:r>
              <a:rPr lang="pl-PL" sz="2000" i="1" dirty="0"/>
              <a:t>na </a:t>
            </a:r>
            <a:r>
              <a:rPr lang="pl-PL" sz="2000" i="1" dirty="0" smtClean="0"/>
              <a:t>szkolenie AER 2021</a:t>
            </a:r>
            <a:endParaRPr lang="pl-PL" sz="2000" i="1" dirty="0"/>
          </a:p>
          <a:p>
            <a:pPr algn="ctr">
              <a:lnSpc>
                <a:spcPct val="69000"/>
              </a:lnSpc>
            </a:pPr>
            <a:endParaRPr lang="pl-PL" sz="2400" b="1" i="1" dirty="0" smtClean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r>
              <a:rPr lang="pl-PL" i="1" dirty="0" smtClean="0">
                <a:solidFill>
                  <a:schemeClr val="bg1"/>
                </a:solidFill>
              </a:rPr>
              <a:t>Wydział </a:t>
            </a:r>
            <a:r>
              <a:rPr lang="pl-PL" i="1" dirty="0">
                <a:solidFill>
                  <a:schemeClr val="bg1"/>
                </a:solidFill>
              </a:rPr>
              <a:t>Mniejszości Narodowych i Etnicznych </a:t>
            </a:r>
            <a:endParaRPr lang="pl-PL" i="1" dirty="0" smtClean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r>
              <a:rPr lang="pl-PL" i="1" dirty="0" smtClean="0">
                <a:solidFill>
                  <a:schemeClr val="bg1"/>
                </a:solidFill>
              </a:rPr>
              <a:t>DWRMNIE MSWiA </a:t>
            </a:r>
          </a:p>
          <a:p>
            <a:pPr algn="r">
              <a:lnSpc>
                <a:spcPct val="69000"/>
              </a:lnSpc>
            </a:pPr>
            <a:endParaRPr lang="pl-PL" sz="2400" b="1" i="1" dirty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endParaRPr lang="pl-PL" sz="24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MSWiA logo wersja podstawowa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552"/>
            <a:ext cx="4170044" cy="10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Dane dotyczące stanu zatrudnienia AER w Polsce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(stan na 2019/2020)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143999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Dane dotyczące stanu zatrudnienia AER w Polsce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(stan na 2019/2020)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3999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Edukacja - szkoła podstawowa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pl-PL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bg1"/>
                </a:solidFill>
              </a:rPr>
              <a:t>mimo 20 lat działań (jedno pokolenie!):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</a:rPr>
              <a:t>	</a:t>
            </a:r>
            <a:r>
              <a:rPr lang="pl-PL" sz="2800" dirty="0" smtClean="0">
                <a:solidFill>
                  <a:schemeClr val="bg1"/>
                </a:solidFill>
              </a:rPr>
              <a:t> - średnia </a:t>
            </a:r>
            <a:r>
              <a:rPr lang="pl-PL" sz="2800" dirty="0">
                <a:solidFill>
                  <a:schemeClr val="bg1"/>
                </a:solidFill>
              </a:rPr>
              <a:t>ocen uczniów romskich nie </a:t>
            </a:r>
            <a:r>
              <a:rPr lang="pl-PL" sz="2800" dirty="0" smtClean="0">
                <a:solidFill>
                  <a:schemeClr val="bg1"/>
                </a:solidFill>
              </a:rPr>
              <a:t>wzrosła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bg1"/>
                </a:solidFill>
              </a:rPr>
              <a:t>	</a:t>
            </a:r>
            <a:r>
              <a:rPr lang="pl-PL" sz="2800" dirty="0" smtClean="0">
                <a:solidFill>
                  <a:schemeClr val="bg1"/>
                </a:solidFill>
              </a:rPr>
              <a:t> - mieści się między </a:t>
            </a:r>
            <a:r>
              <a:rPr lang="pl-PL" sz="2800" dirty="0" smtClean="0">
                <a:solidFill>
                  <a:srgbClr val="C00000"/>
                </a:solidFill>
              </a:rPr>
              <a:t>2.7 – a 3.0</a:t>
            </a:r>
          </a:p>
          <a:p>
            <a:pPr marL="0" indent="0">
              <a:buNone/>
            </a:pPr>
            <a:endParaRPr lang="pl-PL" sz="28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chemeClr val="bg1"/>
                </a:solidFill>
              </a:rPr>
              <a:t>m</a:t>
            </a:r>
            <a:r>
              <a:rPr lang="pl-PL" sz="2800" dirty="0" smtClean="0">
                <a:solidFill>
                  <a:schemeClr val="bg1"/>
                </a:solidFill>
              </a:rPr>
              <a:t>ożna szacować, że podczas poprzednich </a:t>
            </a:r>
            <a:r>
              <a:rPr lang="pl-PL" sz="2800" i="1" dirty="0" smtClean="0">
                <a:solidFill>
                  <a:schemeClr val="bg1"/>
                </a:solidFill>
              </a:rPr>
              <a:t>Programów</a:t>
            </a:r>
            <a:r>
              <a:rPr lang="pl-PL" sz="2800" dirty="0" smtClean="0">
                <a:solidFill>
                  <a:schemeClr val="bg1"/>
                </a:solidFill>
              </a:rPr>
              <a:t> osiągnięto 100 % realizacji obowiązku szkolnego na poziomie podstawówki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2800" dirty="0" smtClean="0">
                <a:solidFill>
                  <a:srgbClr val="FFC000"/>
                </a:solidFill>
              </a:rPr>
              <a:t>Rolą AER jest zachęcanie uczniów romskich do kontynuowanie nauki w szkole średniej</a:t>
            </a:r>
          </a:p>
          <a:p>
            <a:pPr marL="0" indent="0">
              <a:buNone/>
            </a:pPr>
            <a:endParaRPr lang="pl-PL" sz="2800" dirty="0" smtClean="0">
              <a:solidFill>
                <a:srgbClr val="FFFF00"/>
              </a:solidFill>
            </a:endParaRPr>
          </a:p>
          <a:p>
            <a:pPr marL="457200" lvl="1" indent="0" algn="just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Poziom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wykształcenia Romów wg 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NSP’02 i NSP’11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Edukacja -  szkoła średnia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8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 smtClean="0">
                <a:solidFill>
                  <a:schemeClr val="bg1"/>
                </a:solidFill>
              </a:rPr>
              <a:t>odsetek </a:t>
            </a:r>
            <a:r>
              <a:rPr lang="pl-PL" sz="2800" dirty="0">
                <a:solidFill>
                  <a:schemeClr val="bg1"/>
                </a:solidFill>
              </a:rPr>
              <a:t>uczniów wypadających z systemu szkolnego na poziomie </a:t>
            </a:r>
            <a:r>
              <a:rPr lang="pl-PL" sz="2800" dirty="0" smtClean="0">
                <a:solidFill>
                  <a:schemeClr val="bg1"/>
                </a:solidFill>
              </a:rPr>
              <a:t>ponadpodstawowym, </a:t>
            </a:r>
            <a:r>
              <a:rPr lang="pl-PL" sz="2800" u="sng" dirty="0" smtClean="0">
                <a:solidFill>
                  <a:schemeClr val="bg1"/>
                </a:solidFill>
              </a:rPr>
              <a:t>zatem nie realizujących obowiązku nauki</a:t>
            </a:r>
            <a:r>
              <a:rPr lang="pl-PL" sz="2800" dirty="0" smtClean="0">
                <a:solidFill>
                  <a:schemeClr val="bg1"/>
                </a:solidFill>
              </a:rPr>
              <a:t>, </a:t>
            </a:r>
            <a:r>
              <a:rPr lang="pl-PL" sz="2800" dirty="0">
                <a:solidFill>
                  <a:schemeClr val="bg1"/>
                </a:solidFill>
              </a:rPr>
              <a:t>pozostaje bez zmian 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i obejmuje </a:t>
            </a:r>
            <a:r>
              <a:rPr lang="pl-PL" sz="2800" dirty="0">
                <a:solidFill>
                  <a:schemeClr val="bg1"/>
                </a:solidFill>
              </a:rPr>
              <a:t>niemal całą populację w wieku 15–18 </a:t>
            </a:r>
            <a:r>
              <a:rPr lang="pl-PL" sz="2800" dirty="0" smtClean="0">
                <a:solidFill>
                  <a:schemeClr val="bg1"/>
                </a:solidFill>
              </a:rPr>
              <a:t>lat</a:t>
            </a:r>
          </a:p>
          <a:p>
            <a:pPr marL="0" indent="0" algn="ctr">
              <a:buNone/>
            </a:pPr>
            <a:endParaRPr lang="pl-PL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 dlatego 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szkolnictwo zawodowe = priorytet w nowym </a:t>
            </a:r>
            <a:r>
              <a:rPr lang="pl-PL" sz="2800" i="1" dirty="0" smtClean="0">
                <a:solidFill>
                  <a:schemeClr val="bg1"/>
                </a:solidFill>
              </a:rPr>
              <a:t>Programie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i="1" dirty="0" smtClean="0">
                <a:solidFill>
                  <a:schemeClr val="bg1"/>
                </a:solidFill>
              </a:rPr>
              <a:t>integracji 2021-2030</a:t>
            </a:r>
            <a:r>
              <a:rPr lang="pl-PL" sz="2800" dirty="0" smtClean="0">
                <a:solidFill>
                  <a:schemeClr val="bg1"/>
                </a:solidFill>
              </a:rPr>
              <a:t>!</a:t>
            </a:r>
          </a:p>
          <a:p>
            <a:pPr marL="0" indent="0" algn="ctr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rgbClr val="FFC000"/>
                </a:solidFill>
              </a:rPr>
              <a:t>Rolą AER jest zachęcanie uczniów romskich </a:t>
            </a:r>
            <a:r>
              <a:rPr lang="pl-PL" sz="2800" dirty="0" smtClean="0">
                <a:solidFill>
                  <a:srgbClr val="FFC000"/>
                </a:solidFill>
              </a:rPr>
              <a:t>do nauki zawodu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887261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Udział uczniów romskich w kolejnych poziomach edukacji wg danych SIO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52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Edukacja -  szkoły specjalne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l-PL" sz="1800" dirty="0" smtClean="0">
                <a:solidFill>
                  <a:srgbClr val="FF0000"/>
                </a:solidFill>
              </a:rPr>
              <a:t>Wyższy % udziału uczniów romskich w szkolnictwie specjalnym w 2019 r.! </a:t>
            </a:r>
          </a:p>
          <a:p>
            <a:pPr marL="457200" lvl="1" indent="0" algn="just">
              <a:buNone/>
            </a:pPr>
            <a:endParaRPr lang="pl-PL" sz="1600" dirty="0" smtClean="0">
              <a:solidFill>
                <a:srgbClr val="FFC000"/>
              </a:solidFill>
            </a:endParaRPr>
          </a:p>
          <a:p>
            <a:pPr marL="457200" lvl="1" indent="0" algn="just">
              <a:buNone/>
            </a:pPr>
            <a:r>
              <a:rPr lang="pl-PL" sz="1800" dirty="0" smtClean="0">
                <a:solidFill>
                  <a:srgbClr val="FFC000"/>
                </a:solidFill>
              </a:rPr>
              <a:t>Rolą </a:t>
            </a:r>
            <a:r>
              <a:rPr lang="pl-PL" sz="1800" dirty="0">
                <a:solidFill>
                  <a:srgbClr val="FFC000"/>
                </a:solidFill>
              </a:rPr>
              <a:t>AER jest zachęcanie </a:t>
            </a:r>
            <a:r>
              <a:rPr lang="pl-PL" sz="1800" dirty="0" smtClean="0">
                <a:solidFill>
                  <a:srgbClr val="FFC000"/>
                </a:solidFill>
              </a:rPr>
              <a:t>rodziców uczniów romskich, posiadających orzeczenie upośledzeniu w stopniu lekkim, do umieszczania swoich dzieci w szkołach masowych</a:t>
            </a:r>
            <a:endParaRPr lang="pl-PL" sz="1800" dirty="0">
              <a:solidFill>
                <a:srgbClr val="FFC000"/>
              </a:solidFill>
            </a:endParaRPr>
          </a:p>
          <a:p>
            <a:pPr marL="457200" lvl="1" indent="0" algn="just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19548"/>
              </p:ext>
            </p:extLst>
          </p:nvPr>
        </p:nvGraphicFramePr>
        <p:xfrm>
          <a:off x="2" y="2276872"/>
          <a:ext cx="9143999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3332"/>
                <a:gridCol w="1285528"/>
                <a:gridCol w="1286537"/>
                <a:gridCol w="1285528"/>
                <a:gridCol w="1286537"/>
                <a:gridCol w="1286537"/>
              </a:tblGrid>
              <a:tr h="7332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 dirty="0">
                          <a:effectLst/>
                        </a:rPr>
                        <a:t>lata</a:t>
                      </a:r>
                      <a:endParaRPr lang="pl-PL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2015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2016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2017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2018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2019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l. ucz. romskich w SIO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2 359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2 348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2 370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2 239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1 962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901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l. ucz. romskich z orzeczeniem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213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 dirty="0">
                          <a:effectLst/>
                        </a:rPr>
                        <a:t>203</a:t>
                      </a:r>
                      <a:endParaRPr lang="pl-PL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225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217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361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32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% udział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9,02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 dirty="0">
                          <a:effectLst/>
                        </a:rPr>
                        <a:t>8,64</a:t>
                      </a:r>
                      <a:endParaRPr lang="pl-PL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9,49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>
                          <a:effectLst/>
                        </a:rPr>
                        <a:t>9,69</a:t>
                      </a:r>
                      <a:endParaRPr lang="pl-PL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kern="0" dirty="0">
                          <a:solidFill>
                            <a:srgbClr val="FF0000"/>
                          </a:solidFill>
                          <a:effectLst/>
                        </a:rPr>
                        <a:t>18,25</a:t>
                      </a:r>
                      <a:endParaRPr lang="pl-PL" sz="1100" kern="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/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800" b="1" dirty="0" smtClean="0">
                <a:solidFill>
                  <a:schemeClr val="tx2"/>
                </a:solidFill>
              </a:rPr>
              <a:t>System Informacji </a:t>
            </a:r>
            <a:r>
              <a:rPr lang="pl-PL" sz="2800" b="1" dirty="0">
                <a:solidFill>
                  <a:schemeClr val="tx2"/>
                </a:solidFill>
              </a:rPr>
              <a:t>O</a:t>
            </a:r>
            <a:r>
              <a:rPr lang="pl-PL" sz="2800" b="1" dirty="0" smtClean="0">
                <a:solidFill>
                  <a:schemeClr val="tx2"/>
                </a:solidFill>
              </a:rPr>
              <a:t>światowej (SIO) 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endParaRPr lang="en-GB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76664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pl-PL" dirty="0" smtClean="0">
              <a:solidFill>
                <a:srgbClr val="FFC000"/>
              </a:solidFill>
            </a:endParaRPr>
          </a:p>
          <a:p>
            <a:pPr marL="457200" lvl="1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Do 30 września każdego roku  dyrektor szkoły zgłasza uczniów romskich do SIO, jeśli szkoła organizuje dla nich dodatkowe zadania edukacyjne (np. zatrudnia AER, organizuje zajęcia wyrównawcze)</a:t>
            </a:r>
          </a:p>
          <a:p>
            <a:pPr marL="457200" lvl="1" indent="0" algn="just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pl-PL" sz="1400" dirty="0" smtClean="0">
                <a:solidFill>
                  <a:schemeClr val="bg1"/>
                </a:solidFill>
              </a:rPr>
              <a:t>(zgodnie z art. </a:t>
            </a:r>
            <a:r>
              <a:rPr lang="pl-PL" sz="1400" dirty="0">
                <a:solidFill>
                  <a:schemeClr val="bg1"/>
                </a:solidFill>
              </a:rPr>
              <a:t>12 </a:t>
            </a:r>
            <a:r>
              <a:rPr lang="pl-PL" sz="1400" i="1" dirty="0" smtClean="0">
                <a:solidFill>
                  <a:schemeClr val="bg1"/>
                </a:solidFill>
              </a:rPr>
              <a:t>Rozporządzenia Ministra Edukacji Narodowej z </a:t>
            </a:r>
            <a:r>
              <a:rPr lang="pl-PL" sz="1400" i="1" dirty="0">
                <a:solidFill>
                  <a:schemeClr val="bg1"/>
                </a:solidFill>
              </a:rPr>
              <a:t>dnia 18 sierpnia 2017 r</a:t>
            </a:r>
            <a:r>
              <a:rPr lang="pl-PL" sz="1400" i="1" dirty="0" smtClean="0">
                <a:solidFill>
                  <a:schemeClr val="bg1"/>
                </a:solidFill>
              </a:rPr>
              <a:t>. w </a:t>
            </a:r>
            <a:r>
              <a:rPr lang="pl-PL" sz="1400" i="1" dirty="0">
                <a:solidFill>
                  <a:schemeClr val="bg1"/>
                </a:solidFill>
              </a:rPr>
              <a:t>sprawie warunków i sposobu wykonywania przez przedszkola, szkoły i placówki publiczne </a:t>
            </a:r>
            <a:r>
              <a:rPr lang="pl-PL" sz="1400" i="1" dirty="0" smtClean="0">
                <a:solidFill>
                  <a:schemeClr val="bg1"/>
                </a:solidFill>
              </a:rPr>
              <a:t> zadań </a:t>
            </a:r>
            <a:r>
              <a:rPr lang="pl-PL" sz="1400" i="1" dirty="0">
                <a:solidFill>
                  <a:schemeClr val="bg1"/>
                </a:solidFill>
              </a:rPr>
              <a:t>umożliwiających podtrzymywanie poczucia tożsamości narodowej, etnicznej i językowej uczniów </a:t>
            </a:r>
            <a:r>
              <a:rPr lang="pl-PL" sz="1400" i="1" dirty="0" smtClean="0">
                <a:solidFill>
                  <a:schemeClr val="bg1"/>
                </a:solidFill>
              </a:rPr>
              <a:t>należących </a:t>
            </a:r>
            <a:r>
              <a:rPr lang="pl-PL" sz="1400" i="1" dirty="0">
                <a:solidFill>
                  <a:schemeClr val="bg1"/>
                </a:solidFill>
              </a:rPr>
              <a:t>do mniejszości narodowych i etnicznych oraz </a:t>
            </a:r>
            <a:r>
              <a:rPr lang="pl-PL" sz="1400" i="1" dirty="0" smtClean="0">
                <a:solidFill>
                  <a:schemeClr val="bg1"/>
                </a:solidFill>
              </a:rPr>
              <a:t>społeczności </a:t>
            </a:r>
            <a:r>
              <a:rPr lang="pl-PL" sz="1400" i="1" dirty="0">
                <a:solidFill>
                  <a:schemeClr val="bg1"/>
                </a:solidFill>
              </a:rPr>
              <a:t>posługującej się językiem </a:t>
            </a:r>
            <a:r>
              <a:rPr lang="pl-PL" sz="1400" i="1" dirty="0" smtClean="0">
                <a:solidFill>
                  <a:schemeClr val="bg1"/>
                </a:solidFill>
              </a:rPr>
              <a:t>regionalnym)</a:t>
            </a:r>
          </a:p>
          <a:p>
            <a:pPr marL="457200" lvl="1" indent="0" algn="just">
              <a:buNone/>
            </a:pPr>
            <a:endParaRPr lang="pl-PL" sz="1400" i="1" dirty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pl-PL" sz="1400" i="1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pl-PL" sz="2400" dirty="0">
                <a:solidFill>
                  <a:srgbClr val="FFC000"/>
                </a:solidFill>
              </a:rPr>
              <a:t>Rolą AER jest </a:t>
            </a:r>
            <a:r>
              <a:rPr lang="pl-PL" sz="2400" dirty="0" smtClean="0">
                <a:solidFill>
                  <a:srgbClr val="FFC000"/>
                </a:solidFill>
              </a:rPr>
              <a:t>przypomnienie dyrekcji szkoły o zgłoszeniu uczniów romskich </a:t>
            </a:r>
            <a:r>
              <a:rPr lang="pl-PL" sz="2000" dirty="0" smtClean="0">
                <a:solidFill>
                  <a:srgbClr val="FFC000"/>
                </a:solidFill>
              </a:rPr>
              <a:t>do SIO</a:t>
            </a:r>
            <a:endParaRPr lang="pl-PL" sz="2000" dirty="0">
              <a:solidFill>
                <a:srgbClr val="FFC000"/>
              </a:solidFill>
            </a:endParaRPr>
          </a:p>
          <a:p>
            <a:pPr marL="457200" lvl="1" indent="0" algn="just">
              <a:buNone/>
            </a:pPr>
            <a:endParaRPr lang="pl-PL" sz="1400" i="1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pl-PL" sz="14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Stypendia Ministra </a:t>
            </a:r>
            <a:r>
              <a:rPr lang="pl-PL" sz="2800" b="1" dirty="0" err="1" smtClean="0">
                <a:solidFill>
                  <a:schemeClr val="tx2"/>
                </a:solidFill>
              </a:rPr>
              <a:t>SWiA</a:t>
            </a:r>
            <a:r>
              <a:rPr lang="pl-PL" sz="2800" b="1" dirty="0" smtClean="0">
                <a:solidFill>
                  <a:schemeClr val="tx2"/>
                </a:solidFill>
              </a:rPr>
              <a:t/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(tzw. projekty systemowe MSWiA</a:t>
            </a:r>
            <a:r>
              <a:rPr lang="pl-PL" sz="1800" b="1" dirty="0">
                <a:solidFill>
                  <a:schemeClr val="tx2"/>
                </a:solidFill>
              </a:rPr>
              <a:t>, pkt. 4.3.4</a:t>
            </a:r>
            <a:r>
              <a:rPr lang="pl-PL" sz="1800" b="1" dirty="0" smtClean="0">
                <a:solidFill>
                  <a:schemeClr val="tx2"/>
                </a:solidFill>
              </a:rPr>
              <a:t>. Programu - Dziedzina</a:t>
            </a:r>
            <a:r>
              <a:rPr lang="pl-PL" sz="1800" b="1" dirty="0">
                <a:solidFill>
                  <a:schemeClr val="tx2"/>
                </a:solidFill>
              </a:rPr>
              <a:t>: Zadania </a:t>
            </a:r>
            <a:r>
              <a:rPr lang="pl-PL" sz="1800" b="1" dirty="0" smtClean="0">
                <a:solidFill>
                  <a:schemeClr val="tx2"/>
                </a:solidFill>
              </a:rPr>
              <a:t>systemowe, str. 55)</a:t>
            </a: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</a:rPr>
              <a:t>s</a:t>
            </a:r>
            <a:r>
              <a:rPr lang="pl-PL" sz="2200" dirty="0" smtClean="0">
                <a:solidFill>
                  <a:schemeClr val="bg1"/>
                </a:solidFill>
              </a:rPr>
              <a:t>typendia Ministra </a:t>
            </a:r>
            <a:r>
              <a:rPr lang="pl-PL" sz="2200" dirty="0" err="1" smtClean="0">
                <a:solidFill>
                  <a:schemeClr val="bg1"/>
                </a:solidFill>
              </a:rPr>
              <a:t>SWiA</a:t>
            </a:r>
            <a:r>
              <a:rPr lang="pl-PL" sz="2200" dirty="0" smtClean="0">
                <a:solidFill>
                  <a:schemeClr val="bg1"/>
                </a:solidFill>
              </a:rPr>
              <a:t> dla uczniów i studentów pochodzenia romskiego:</a:t>
            </a:r>
          </a:p>
          <a:p>
            <a:pPr marL="457200" lvl="1" indent="0" algn="just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- uzdolnionych</a:t>
            </a:r>
          </a:p>
          <a:p>
            <a:pPr marL="457200" lvl="1" indent="0" algn="just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- uczniów szkół ponadpodstawowych</a:t>
            </a:r>
          </a:p>
          <a:p>
            <a:pPr marL="457200" lvl="1" indent="0" algn="just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- studentów</a:t>
            </a:r>
          </a:p>
          <a:p>
            <a:pPr marL="457200" lvl="1" indent="0" algn="just">
              <a:buNone/>
            </a:pPr>
            <a:endParaRPr lang="pl-PL" sz="2200" dirty="0" smtClean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2200" dirty="0">
                <a:solidFill>
                  <a:schemeClr val="bg1"/>
                </a:solidFill>
              </a:rPr>
              <a:t>o</a:t>
            </a:r>
            <a:r>
              <a:rPr lang="pl-PL" sz="2200" dirty="0" smtClean="0">
                <a:solidFill>
                  <a:schemeClr val="bg1"/>
                </a:solidFill>
              </a:rPr>
              <a:t>peratorów programów stypendialnych należy szukać na stronie MSWiA:</a:t>
            </a:r>
          </a:p>
          <a:p>
            <a:pPr marL="457200" lvl="1" indent="0" algn="just">
              <a:buNone/>
            </a:pPr>
            <a:endParaRPr lang="pl-PL" sz="2200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pl-PL" sz="2200" dirty="0" smtClean="0">
                <a:solidFill>
                  <a:schemeClr val="bg1"/>
                </a:solidFill>
              </a:rPr>
              <a:t> </a:t>
            </a:r>
            <a:r>
              <a:rPr lang="pl-PL" sz="2200" dirty="0">
                <a:solidFill>
                  <a:schemeClr val="bg1"/>
                </a:solidFill>
              </a:rPr>
              <a:t>https://</a:t>
            </a:r>
            <a:r>
              <a:rPr lang="pl-PL" sz="2200" dirty="0" smtClean="0">
                <a:solidFill>
                  <a:schemeClr val="bg1"/>
                </a:solidFill>
              </a:rPr>
              <a:t>www.gov.pl/web/mniejszosci-narodowe-i-etniczne/informacja-o-sposobie-postepowania-przy-udzielaniu-dotacji-ze-srodkow-programu-integracji-spolecznej-i-obywatelskiej-romow-w-polsce-na-lata-2021-2030-w-2021-r-na-zadania-systemowe-mswia </a:t>
            </a:r>
          </a:p>
          <a:p>
            <a:pPr marL="457200" lvl="1" indent="0" algn="just">
              <a:buNone/>
            </a:pPr>
            <a:endParaRPr lang="pl-PL" sz="2200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r>
              <a:rPr lang="pl-PL" sz="2200" dirty="0" smtClean="0">
                <a:solidFill>
                  <a:srgbClr val="FFC000"/>
                </a:solidFill>
              </a:rPr>
              <a:t>AER powinni zadbać o zgłoszenie potencjalnych stypendystów </a:t>
            </a:r>
            <a:endParaRPr lang="pl-PL" sz="2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Projekty systemowe MSWiA - stypendia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Dotychczasowa liczba stypendystów: </a:t>
            </a:r>
          </a:p>
          <a:p>
            <a:pPr marL="457200" lvl="1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1 676</a:t>
            </a:r>
            <a:endParaRPr lang="pl-PL" b="1" dirty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pl-PL" sz="2000" dirty="0" smtClean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Rola AER opisana w nowym Programie: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l-PL" dirty="0" smtClean="0">
              <a:solidFill>
                <a:srgbClr val="FFC000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i="1" dirty="0">
                <a:solidFill>
                  <a:schemeClr val="bg1"/>
                </a:solidFill>
              </a:rPr>
              <a:t>Program integracji:</a:t>
            </a:r>
          </a:p>
          <a:p>
            <a:pPr marL="457200" lvl="1" indent="0" algn="just">
              <a:buNone/>
            </a:pPr>
            <a:r>
              <a:rPr lang="pl-PL" dirty="0">
                <a:solidFill>
                  <a:schemeClr val="bg1"/>
                </a:solidFill>
              </a:rPr>
              <a:t>Pkt. 4.5.3.	Szczególne grupy wsparcia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bg1"/>
                </a:solidFill>
              </a:rPr>
              <a:t>asystenci edukacji romskiej i nauczyciele wspomagający</a:t>
            </a:r>
          </a:p>
          <a:p>
            <a:pPr marL="457200" lvl="1" indent="0" algn="just">
              <a:buNone/>
            </a:pPr>
            <a:r>
              <a:rPr lang="pl-PL" dirty="0">
                <a:solidFill>
                  <a:schemeClr val="bg1"/>
                </a:solidFill>
              </a:rPr>
              <a:t>(str. 63-64</a:t>
            </a:r>
            <a:r>
              <a:rPr lang="pl-PL" dirty="0" smtClean="0">
                <a:solidFill>
                  <a:schemeClr val="bg1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l-PL" i="1" dirty="0" smtClean="0">
                <a:solidFill>
                  <a:schemeClr val="bg1"/>
                </a:solidFill>
              </a:rPr>
              <a:t>Załącznik nr 4 do Programu</a:t>
            </a:r>
            <a:r>
              <a:rPr lang="pl-PL" dirty="0" smtClean="0">
                <a:solidFill>
                  <a:schemeClr val="bg1"/>
                </a:solidFill>
              </a:rPr>
              <a:t>:</a:t>
            </a:r>
          </a:p>
          <a:p>
            <a:pPr marL="457200" lvl="1" indent="0" algn="just">
              <a:buNone/>
            </a:pPr>
            <a:r>
              <a:rPr lang="pl-PL" dirty="0">
                <a:solidFill>
                  <a:schemeClr val="bg1"/>
                </a:solidFill>
              </a:rPr>
              <a:t>Ramowy zakres działań asystenta edukacji romskiej i nauczyciela </a:t>
            </a:r>
            <a:r>
              <a:rPr lang="pl-PL" dirty="0" smtClean="0">
                <a:solidFill>
                  <a:schemeClr val="bg1"/>
                </a:solidFill>
              </a:rPr>
              <a:t>wspomagającego </a:t>
            </a:r>
            <a:r>
              <a:rPr lang="pl-PL" dirty="0">
                <a:solidFill>
                  <a:schemeClr val="bg1"/>
                </a:solidFill>
              </a:rPr>
              <a:t>edukację </a:t>
            </a:r>
            <a:r>
              <a:rPr lang="pl-PL" dirty="0" smtClean="0">
                <a:solidFill>
                  <a:schemeClr val="bg1"/>
                </a:solidFill>
              </a:rPr>
              <a:t>dzieci romskich</a:t>
            </a:r>
          </a:p>
          <a:p>
            <a:pPr marL="457200" lvl="1" indent="0" algn="just">
              <a:buNone/>
            </a:pPr>
            <a:endParaRPr lang="pl-PL" i="1" dirty="0" smtClean="0">
              <a:solidFill>
                <a:schemeClr val="bg1"/>
              </a:solidFill>
            </a:endParaRPr>
          </a:p>
          <a:p>
            <a:pPr marL="457200" lvl="1" indent="0" algn="just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2"/>
          <p:cNvSpPr/>
          <p:nvPr/>
        </p:nvSpPr>
        <p:spPr>
          <a:xfrm>
            <a:off x="0" y="2204864"/>
            <a:ext cx="9143351" cy="4653136"/>
          </a:xfrm>
          <a:prstGeom prst="rect">
            <a:avLst/>
          </a:prstGeom>
          <a:solidFill>
            <a:srgbClr val="57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object 2"/>
          <p:cNvSpPr txBox="1"/>
          <p:nvPr/>
        </p:nvSpPr>
        <p:spPr>
          <a:xfrm>
            <a:off x="611560" y="2852936"/>
            <a:ext cx="7848872" cy="2664296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69000"/>
              </a:lnSpc>
            </a:pPr>
            <a:endParaRPr lang="pl-PL" sz="1100" dirty="0" smtClean="0">
              <a:solidFill>
                <a:schemeClr val="bg1"/>
              </a:solidFill>
            </a:endParaRPr>
          </a:p>
          <a:p>
            <a:pPr>
              <a:lnSpc>
                <a:spcPct val="69000"/>
              </a:lnSpc>
            </a:pPr>
            <a:endParaRPr lang="pl-PL" sz="1100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r>
              <a:rPr lang="pl-PL" sz="2000" b="1" i="1" dirty="0" smtClean="0">
                <a:solidFill>
                  <a:schemeClr val="bg1"/>
                </a:solidFill>
              </a:rPr>
              <a:t>Dziękuję za uwagę!</a:t>
            </a:r>
          </a:p>
          <a:p>
            <a:pPr algn="ctr">
              <a:lnSpc>
                <a:spcPct val="69000"/>
              </a:lnSpc>
            </a:pPr>
            <a:endParaRPr lang="pl-PL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r>
              <a:rPr lang="pl-PL" i="1" dirty="0" smtClean="0">
                <a:solidFill>
                  <a:schemeClr val="bg1"/>
                </a:solidFill>
              </a:rPr>
              <a:t>Wydział </a:t>
            </a:r>
            <a:r>
              <a:rPr lang="pl-PL" i="1" dirty="0">
                <a:solidFill>
                  <a:schemeClr val="bg1"/>
                </a:solidFill>
              </a:rPr>
              <a:t>Mniejszości Narodowych i Etnicznych </a:t>
            </a:r>
            <a:r>
              <a:rPr lang="pl-PL" i="1" dirty="0" smtClean="0">
                <a:solidFill>
                  <a:schemeClr val="bg1"/>
                </a:solidFill>
              </a:rPr>
              <a:t>DWRMNIE</a:t>
            </a:r>
          </a:p>
          <a:p>
            <a:pPr algn="r">
              <a:lnSpc>
                <a:spcPct val="69000"/>
              </a:lnSpc>
            </a:pPr>
            <a:endParaRPr lang="pl-PL" sz="2000" b="1" i="1" dirty="0">
              <a:solidFill>
                <a:schemeClr val="bg1"/>
              </a:solidFill>
            </a:endParaRPr>
          </a:p>
          <a:p>
            <a:pPr algn="r">
              <a:lnSpc>
                <a:spcPct val="69000"/>
              </a:lnSpc>
            </a:pPr>
            <a:endParaRPr lang="pl-PL" sz="2000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b="1" i="1" dirty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pl-PL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69000"/>
              </a:lnSpc>
            </a:pP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MSWiA logo wersja podstawowa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552"/>
            <a:ext cx="4170044" cy="10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Potrzeby szkoleniowe AER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lvl="1" algn="just">
              <a:buFontTx/>
              <a:buChar char="-"/>
            </a:pPr>
            <a:r>
              <a:rPr lang="pl-PL" dirty="0" smtClean="0">
                <a:solidFill>
                  <a:srgbClr val="FFFF00"/>
                </a:solidFill>
              </a:rPr>
              <a:t>potrzeby </a:t>
            </a:r>
            <a:r>
              <a:rPr lang="pl-PL" dirty="0">
                <a:solidFill>
                  <a:srgbClr val="FFFF00"/>
                </a:solidFill>
              </a:rPr>
              <a:t>szkoleniowe – zebrane przez MSWiA w 2020 r. od wszystkich </a:t>
            </a:r>
            <a:r>
              <a:rPr lang="pl-PL" dirty="0" smtClean="0">
                <a:solidFill>
                  <a:srgbClr val="FFFF00"/>
                </a:solidFill>
              </a:rPr>
              <a:t>AER:</a:t>
            </a:r>
          </a:p>
          <a:p>
            <a:pPr marL="457200" lvl="1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programy pomocowe, finansowanie,  prawo, umocowanie AER, profilaktyka uzależnienia, rozwiazywanie konfliktów, efektywna komunikacja, jak pracować z dziećmi („trudnymi”, powracającymi z zagranicy, z orzeczeniem</a:t>
            </a:r>
            <a:r>
              <a:rPr lang="pl-PL" dirty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dysfunkcjami, dwujęzycznym </a:t>
            </a:r>
            <a:r>
              <a:rPr lang="pl-PL" dirty="0">
                <a:solidFill>
                  <a:schemeClr val="bg1"/>
                </a:solidFill>
              </a:rPr>
              <a:t>etc.), umiejętności cyfrowe, </a:t>
            </a:r>
            <a:r>
              <a:rPr lang="pl-PL" dirty="0" smtClean="0">
                <a:solidFill>
                  <a:schemeClr val="bg1"/>
                </a:solidFill>
              </a:rPr>
              <a:t>praca </a:t>
            </a:r>
            <a:r>
              <a:rPr lang="pl-PL" dirty="0">
                <a:solidFill>
                  <a:schemeClr val="bg1"/>
                </a:solidFill>
              </a:rPr>
              <a:t>z rodziną ucznia, </a:t>
            </a:r>
            <a:r>
              <a:rPr lang="pl-PL" dirty="0" smtClean="0">
                <a:solidFill>
                  <a:schemeClr val="bg1"/>
                </a:solidFill>
              </a:rPr>
              <a:t>podstawy </a:t>
            </a:r>
            <a:r>
              <a:rPr lang="pl-PL" dirty="0">
                <a:solidFill>
                  <a:schemeClr val="bg1"/>
                </a:solidFill>
              </a:rPr>
              <a:t>pedagogiki i psychologii, </a:t>
            </a:r>
            <a:r>
              <a:rPr lang="pl-PL" dirty="0" smtClean="0">
                <a:solidFill>
                  <a:schemeClr val="bg1"/>
                </a:solidFill>
              </a:rPr>
              <a:t>praca w </a:t>
            </a:r>
            <a:r>
              <a:rPr lang="pl-PL" dirty="0">
                <a:solidFill>
                  <a:schemeClr val="bg1"/>
                </a:solidFill>
              </a:rPr>
              <a:t>świetlicy </a:t>
            </a:r>
            <a:r>
              <a:rPr lang="pl-PL" dirty="0" smtClean="0">
                <a:solidFill>
                  <a:schemeClr val="bg1"/>
                </a:solidFill>
              </a:rPr>
              <a:t>– animacja kulturalna, scenariusze lekcji o </a:t>
            </a:r>
            <a:r>
              <a:rPr lang="pl-PL" dirty="0">
                <a:solidFill>
                  <a:schemeClr val="bg1"/>
                </a:solidFill>
              </a:rPr>
              <a:t>kulturze romskiej, </a:t>
            </a:r>
            <a:r>
              <a:rPr lang="pl-PL" dirty="0" smtClean="0">
                <a:solidFill>
                  <a:schemeClr val="bg1"/>
                </a:solidFill>
              </a:rPr>
              <a:t>jak się uczyć, techniki negocjacyjne, logopeda – kiedy? poprawa samooceny</a:t>
            </a:r>
            <a:r>
              <a:rPr lang="pl-PL" dirty="0">
                <a:solidFill>
                  <a:schemeClr val="bg1"/>
                </a:solidFill>
              </a:rPr>
              <a:t>, </a:t>
            </a:r>
            <a:r>
              <a:rPr lang="pl-PL" dirty="0" smtClean="0">
                <a:solidFill>
                  <a:schemeClr val="bg1"/>
                </a:solidFill>
              </a:rPr>
              <a:t>pielęgnowanie języka romskiego, przemoc rówieśnicza, przemoc domowa etc. </a:t>
            </a:r>
            <a:endParaRPr lang="pl-PL" dirty="0">
              <a:solidFill>
                <a:schemeClr val="bg1"/>
              </a:solidFill>
            </a:endParaRPr>
          </a:p>
          <a:p>
            <a:pPr lvl="1" algn="just">
              <a:buFontTx/>
              <a:buChar char="-"/>
            </a:pPr>
            <a:endParaRPr lang="pl-P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Spotkania Pełnomocników z AER i JST – 2 x rok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Regularna wymiana informacji: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 problemy AER i uczniów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sytuacja uczniów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prawy bieżące </a:t>
            </a:r>
          </a:p>
          <a:p>
            <a:pPr lvl="1" algn="ctr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1"/>
                </a:solidFill>
              </a:rPr>
              <a:t>s</a:t>
            </a:r>
            <a:r>
              <a:rPr lang="pl-PL" dirty="0" smtClean="0">
                <a:solidFill>
                  <a:schemeClr val="bg1"/>
                </a:solidFill>
              </a:rPr>
              <a:t>zkolenia </a:t>
            </a:r>
          </a:p>
          <a:p>
            <a:pPr marL="457200" lvl="1" indent="0" algn="ctr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Spotkania Pełnomocnika z AER posłużą</a:t>
            </a:r>
          </a:p>
          <a:p>
            <a:pPr marL="457200" lvl="1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 spotkaniom Pełnomocników z JST</a:t>
            </a:r>
            <a:endParaRPr lang="pl-PL" dirty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457200" lvl="1" indent="0" algn="ctr">
              <a:buNone/>
            </a:pPr>
            <a:r>
              <a:rPr lang="pl-PL" dirty="0" smtClean="0">
                <a:solidFill>
                  <a:srgbClr val="FFC000"/>
                </a:solidFill>
              </a:rPr>
              <a:t>Częścią każdego szkolenia jest aktualizowanie danych </a:t>
            </a:r>
          </a:p>
          <a:p>
            <a:pPr marL="457200" lvl="1" indent="0" algn="ctr">
              <a:buNone/>
            </a:pPr>
            <a:r>
              <a:rPr lang="pl-PL" dirty="0">
                <a:solidFill>
                  <a:srgbClr val="FFC000"/>
                </a:solidFill>
              </a:rPr>
              <a:t>o</a:t>
            </a:r>
            <a:r>
              <a:rPr lang="pl-PL" dirty="0" smtClean="0">
                <a:solidFill>
                  <a:srgbClr val="FFC000"/>
                </a:solidFill>
              </a:rPr>
              <a:t>raz wymiana informacji miedzy AER a Pełnomocnikiem</a:t>
            </a:r>
          </a:p>
        </p:txBody>
      </p:sp>
    </p:spTree>
    <p:extLst>
      <p:ext uri="{BB962C8B-B14F-4D97-AF65-F5344CB8AC3E}">
        <p14:creationId xmlns:p14="http://schemas.microsoft.com/office/powerpoint/2010/main" val="38971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>
                <a:solidFill>
                  <a:schemeClr val="tx2"/>
                </a:solidFill>
              </a:rPr>
              <a:t>AER – powinien być źródłem szacunkowych danych statystycznych dla JST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JST </a:t>
            </a:r>
            <a:r>
              <a:rPr lang="pl-PL" sz="2400" dirty="0">
                <a:solidFill>
                  <a:schemeClr val="bg1"/>
                </a:solidFill>
              </a:rPr>
              <a:t>biorące udział w Programie </a:t>
            </a:r>
            <a:r>
              <a:rPr lang="pl-PL" sz="2400" dirty="0" smtClean="0">
                <a:solidFill>
                  <a:schemeClr val="bg1"/>
                </a:solidFill>
              </a:rPr>
              <a:t>corocznie </a:t>
            </a:r>
            <a:r>
              <a:rPr lang="pl-PL" sz="2400" dirty="0">
                <a:solidFill>
                  <a:schemeClr val="bg1"/>
                </a:solidFill>
              </a:rPr>
              <a:t>dostarczają </a:t>
            </a:r>
            <a:r>
              <a:rPr lang="pl-PL" sz="2400" dirty="0" smtClean="0">
                <a:solidFill>
                  <a:schemeClr val="bg1"/>
                </a:solidFill>
              </a:rPr>
              <a:t>UW dodatkowo </a:t>
            </a:r>
            <a:r>
              <a:rPr lang="pl-PL" sz="2400" dirty="0">
                <a:solidFill>
                  <a:schemeClr val="bg1"/>
                </a:solidFill>
              </a:rPr>
              <a:t>– poza </a:t>
            </a:r>
            <a:r>
              <a:rPr lang="pl-PL" sz="2400" dirty="0" smtClean="0">
                <a:solidFill>
                  <a:schemeClr val="bg1"/>
                </a:solidFill>
              </a:rPr>
              <a:t>danymi ze sprawozdań </a:t>
            </a:r>
            <a:r>
              <a:rPr lang="pl-PL" sz="2400" dirty="0">
                <a:solidFill>
                  <a:schemeClr val="bg1"/>
                </a:solidFill>
              </a:rPr>
              <a:t>z realizacji zadań </a:t>
            </a:r>
            <a:r>
              <a:rPr lang="pl-PL" sz="2400" dirty="0" smtClean="0">
                <a:solidFill>
                  <a:schemeClr val="bg1"/>
                </a:solidFill>
              </a:rPr>
              <a:t>– dane </a:t>
            </a:r>
            <a:r>
              <a:rPr lang="pl-PL" sz="2400" dirty="0">
                <a:solidFill>
                  <a:schemeClr val="bg1"/>
                </a:solidFill>
              </a:rPr>
              <a:t>odnoszące się do edukacji uczniów romskich: </a:t>
            </a:r>
            <a:endParaRPr lang="pl-PL" sz="2400" dirty="0" smtClean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liczba </a:t>
            </a:r>
            <a:r>
              <a:rPr lang="pl-PL" dirty="0">
                <a:solidFill>
                  <a:schemeClr val="bg1"/>
                </a:solidFill>
              </a:rPr>
              <a:t>uczniów romskich oraz uczniów zgłoszonych do SIO, wysokości środków zwiększonej subwencji oświatowej i jej wykorzystania,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stan </a:t>
            </a:r>
            <a:r>
              <a:rPr lang="pl-PL" dirty="0">
                <a:solidFill>
                  <a:schemeClr val="bg1"/>
                </a:solidFill>
              </a:rPr>
              <a:t>zatrudnienia AER oraz nauczycieli wspomagających,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średnia </a:t>
            </a:r>
            <a:r>
              <a:rPr lang="pl-PL" dirty="0">
                <a:solidFill>
                  <a:schemeClr val="bg1"/>
                </a:solidFill>
              </a:rPr>
              <a:t>ocen uczniów romskich danego etapu edukacyjnego, objętych opieką AER z ostatniego roku szkolnego,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liczba </a:t>
            </a:r>
            <a:r>
              <a:rPr lang="pl-PL" dirty="0">
                <a:solidFill>
                  <a:schemeClr val="bg1"/>
                </a:solidFill>
              </a:rPr>
              <a:t>uczniów rozpoczynających naukę w liceach, technikach i szkołach branżowych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marL="914400" lvl="2" indent="0">
              <a:buNone/>
            </a:pPr>
            <a:r>
              <a:rPr lang="pl-PL" dirty="0" smtClean="0">
                <a:solidFill>
                  <a:srgbClr val="FFC000"/>
                </a:solidFill>
              </a:rPr>
              <a:t>AER powinni współpracować  z JST przy zebraniu tych danych do wniosków aplikacyjnych  do Programu na każdy kolejny rok</a:t>
            </a:r>
            <a:endParaRPr lang="pl-PL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800" dirty="0" smtClean="0"/>
              <a:t>Liczba </a:t>
            </a:r>
            <a:r>
              <a:rPr lang="pl-PL" sz="1800" dirty="0"/>
              <a:t>uczniów i studentów romskich zgłoszona przez JST </a:t>
            </a:r>
            <a:r>
              <a:rPr lang="pl-PL" sz="1800" dirty="0" smtClean="0"/>
              <a:t>we wnioskach aplikacyjnych na 2021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w </a:t>
            </a:r>
            <a:r>
              <a:rPr lang="pl-PL" sz="1800" i="1" dirty="0"/>
              <a:t>Programie </a:t>
            </a:r>
            <a:r>
              <a:rPr lang="pl-PL" sz="1800" i="1" dirty="0" smtClean="0"/>
              <a:t>integracji:</a:t>
            </a:r>
            <a:r>
              <a:rPr lang="pl-PL" sz="1800" dirty="0"/>
              <a:t/>
            </a:r>
            <a:br>
              <a:rPr lang="pl-PL" sz="1800" dirty="0"/>
            </a:br>
            <a:endParaRPr lang="en-GB" sz="1800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78616"/>
              </p:ext>
            </p:extLst>
          </p:nvPr>
        </p:nvGraphicFramePr>
        <p:xfrm>
          <a:off x="0" y="980728"/>
          <a:ext cx="10188624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kument" r:id="rId4" imgW="5746651" imgH="4025047" progId="Word.Document.12">
                  <p:embed/>
                </p:oleObj>
              </mc:Choice>
              <mc:Fallback>
                <p:oleObj name="Dokument" r:id="rId4" imgW="5746651" imgH="40250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10188624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1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Dane dotyczące stanu zatrudnienia AER w Polsce </a:t>
            </a:r>
            <a:br>
              <a:rPr lang="pl-PL" sz="2800" b="1" dirty="0" smtClean="0">
                <a:solidFill>
                  <a:schemeClr val="tx2"/>
                </a:solidFill>
              </a:rPr>
            </a:br>
            <a:r>
              <a:rPr lang="pl-PL" sz="2200" b="1" dirty="0" smtClean="0">
                <a:solidFill>
                  <a:schemeClr val="tx2"/>
                </a:solidFill>
              </a:rPr>
              <a:t>(stan na 2019/2020)</a:t>
            </a:r>
            <a:endParaRPr lang="en-GB" sz="2200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7920879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Dane dotyczące stanu zatrudnienia AER w Polsce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(stan na 2019/2020)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0728"/>
            <a:ext cx="9143999" cy="5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Dane dotyczące stanu zatrudnienia AER w Polsce </a:t>
            </a:r>
            <a:br>
              <a:rPr lang="pl-PL" sz="2800" b="1" dirty="0">
                <a:solidFill>
                  <a:schemeClr val="tx2"/>
                </a:solidFill>
              </a:rPr>
            </a:br>
            <a:r>
              <a:rPr lang="pl-PL" sz="2200" b="1" dirty="0">
                <a:solidFill>
                  <a:schemeClr val="tx2"/>
                </a:solidFill>
              </a:rPr>
              <a:t>(stan na 2019/2020)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2736"/>
            <a:ext cx="9143999" cy="58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634</Words>
  <Application>Microsoft Office PowerPoint</Application>
  <PresentationFormat>Pokaz na ekranie (4:3)</PresentationFormat>
  <Paragraphs>144</Paragraphs>
  <Slides>20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Motyw pakietu Office</vt:lpstr>
      <vt:lpstr>Dokument</vt:lpstr>
      <vt:lpstr>Prezentacja programu PowerPoint</vt:lpstr>
      <vt:lpstr>Rola AER opisana w nowym Programie:</vt:lpstr>
      <vt:lpstr>Potrzeby szkoleniowe AER</vt:lpstr>
      <vt:lpstr>Spotkania Pełnomocników z AER i JST – 2 x rok</vt:lpstr>
      <vt:lpstr>AER – powinien być źródłem szacunkowych danych statystycznych dla JST</vt:lpstr>
      <vt:lpstr> Liczba uczniów i studentów romskich zgłoszona przez JST we wnioskach aplikacyjnych na 2021  w Programie integracji: </vt:lpstr>
      <vt:lpstr>Dane dotyczące stanu zatrudnienia AER w Polsce  (stan na 2019/2020)</vt:lpstr>
      <vt:lpstr>Dane dotyczące stanu zatrudnienia AER w Polsce  (stan na 2019/2020)</vt:lpstr>
      <vt:lpstr>Dane dotyczące stanu zatrudnienia AER w Polsce  (stan na 2019/2020)</vt:lpstr>
      <vt:lpstr>Dane dotyczące stanu zatrudnienia AER w Polsce  (stan na 2019/2020)</vt:lpstr>
      <vt:lpstr>Dane dotyczące stanu zatrudnienia AER w Polsce  (stan na 2019/2020)</vt:lpstr>
      <vt:lpstr>Edukacja - szkoła podstawowa</vt:lpstr>
      <vt:lpstr>Poziom wykształcenia Romów wg  NSP’02 i NSP’11</vt:lpstr>
      <vt:lpstr>Edukacja -  szkoła średnia</vt:lpstr>
      <vt:lpstr>Udział uczniów romskich w kolejnych poziomach edukacji wg danych SIO</vt:lpstr>
      <vt:lpstr>Edukacja -  szkoły specjalne</vt:lpstr>
      <vt:lpstr> System Informacji Oświatowej (SIO)  </vt:lpstr>
      <vt:lpstr>Stypendia Ministra SWiA (tzw. projekty systemowe MSWiA, pkt. 4.3.4. Programu - Dziedzina: Zadania systemowe, str. 55)</vt:lpstr>
      <vt:lpstr>Projekty systemowe MSWiA - stypendia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Natasza Marcinkiewicz</cp:lastModifiedBy>
  <cp:revision>241</cp:revision>
  <cp:lastPrinted>2021-07-05T14:27:42Z</cp:lastPrinted>
  <dcterms:created xsi:type="dcterms:W3CDTF">2016-06-10T13:11:14Z</dcterms:created>
  <dcterms:modified xsi:type="dcterms:W3CDTF">2021-08-30T09:38:44Z</dcterms:modified>
</cp:coreProperties>
</file>