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1"/>
  </p:notesMasterIdLst>
  <p:handoutMasterIdLst>
    <p:handoutMasterId r:id="rId32"/>
  </p:handoutMasterIdLst>
  <p:sldIdLst>
    <p:sldId id="256" r:id="rId2"/>
    <p:sldId id="268" r:id="rId3"/>
    <p:sldId id="295" r:id="rId4"/>
    <p:sldId id="308" r:id="rId5"/>
    <p:sldId id="309" r:id="rId6"/>
    <p:sldId id="258" r:id="rId7"/>
    <p:sldId id="300" r:id="rId8"/>
    <p:sldId id="281" r:id="rId9"/>
    <p:sldId id="282" r:id="rId10"/>
    <p:sldId id="285" r:id="rId11"/>
    <p:sldId id="304" r:id="rId12"/>
    <p:sldId id="297" r:id="rId13"/>
    <p:sldId id="303" r:id="rId14"/>
    <p:sldId id="301" r:id="rId15"/>
    <p:sldId id="307" r:id="rId16"/>
    <p:sldId id="296" r:id="rId17"/>
    <p:sldId id="277" r:id="rId18"/>
    <p:sldId id="289" r:id="rId19"/>
    <p:sldId id="290" r:id="rId20"/>
    <p:sldId id="298" r:id="rId21"/>
    <p:sldId id="305" r:id="rId22"/>
    <p:sldId id="306" r:id="rId23"/>
    <p:sldId id="310" r:id="rId24"/>
    <p:sldId id="311" r:id="rId25"/>
    <p:sldId id="312" r:id="rId26"/>
    <p:sldId id="313" r:id="rId27"/>
    <p:sldId id="314" r:id="rId28"/>
    <p:sldId id="315" r:id="rId29"/>
    <p:sldId id="279" r:id="rId30"/>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0066"/>
    <a:srgbClr val="FF6600"/>
    <a:srgbClr val="F095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 pośredni 3 — Ak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8" autoAdjust="0"/>
    <p:restoredTop sz="91715" autoAdjust="0"/>
  </p:normalViewPr>
  <p:slideViewPr>
    <p:cSldViewPr>
      <p:cViewPr varScale="1">
        <p:scale>
          <a:sx n="107" d="100"/>
          <a:sy n="107" d="100"/>
        </p:scale>
        <p:origin x="17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2946351" cy="496095"/>
          </a:xfrm>
          <a:prstGeom prst="rect">
            <a:avLst/>
          </a:prstGeom>
        </p:spPr>
        <p:txBody>
          <a:bodyPr vert="horz" lIns="91438" tIns="45719" rIns="91438" bIns="45719" rtlCol="0"/>
          <a:lstStyle>
            <a:lvl1pPr algn="l">
              <a:defRPr sz="1200"/>
            </a:lvl1pPr>
          </a:lstStyle>
          <a:p>
            <a:endParaRPr lang="pl-PL"/>
          </a:p>
        </p:txBody>
      </p:sp>
      <p:sp>
        <p:nvSpPr>
          <p:cNvPr id="3" name="Symbol zastępczy daty 2"/>
          <p:cNvSpPr>
            <a:spLocks noGrp="1"/>
          </p:cNvSpPr>
          <p:nvPr>
            <p:ph type="dt" sz="quarter" idx="1"/>
          </p:nvPr>
        </p:nvSpPr>
        <p:spPr>
          <a:xfrm>
            <a:off x="3849728" y="1"/>
            <a:ext cx="2946351" cy="496095"/>
          </a:xfrm>
          <a:prstGeom prst="rect">
            <a:avLst/>
          </a:prstGeom>
        </p:spPr>
        <p:txBody>
          <a:bodyPr vert="horz" lIns="91438" tIns="45719" rIns="91438" bIns="45719" rtlCol="0"/>
          <a:lstStyle>
            <a:lvl1pPr algn="r">
              <a:defRPr sz="1200"/>
            </a:lvl1pPr>
          </a:lstStyle>
          <a:p>
            <a:fld id="{C62A1568-F8FD-4FEC-A1CA-FCDABF598408}" type="datetimeFigureOut">
              <a:rPr lang="pl-PL" smtClean="0"/>
              <a:t>2020-09-07</a:t>
            </a:fld>
            <a:endParaRPr lang="pl-PL"/>
          </a:p>
        </p:txBody>
      </p:sp>
      <p:sp>
        <p:nvSpPr>
          <p:cNvPr id="4" name="Symbol zastępczy stopki 3"/>
          <p:cNvSpPr>
            <a:spLocks noGrp="1"/>
          </p:cNvSpPr>
          <p:nvPr>
            <p:ph type="ftr" sz="quarter" idx="2"/>
          </p:nvPr>
        </p:nvSpPr>
        <p:spPr>
          <a:xfrm>
            <a:off x="0" y="9428959"/>
            <a:ext cx="2946351" cy="496094"/>
          </a:xfrm>
          <a:prstGeom prst="rect">
            <a:avLst/>
          </a:prstGeom>
        </p:spPr>
        <p:txBody>
          <a:bodyPr vert="horz" lIns="91438" tIns="45719" rIns="91438" bIns="45719"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728" y="9428959"/>
            <a:ext cx="2946351" cy="496094"/>
          </a:xfrm>
          <a:prstGeom prst="rect">
            <a:avLst/>
          </a:prstGeom>
        </p:spPr>
        <p:txBody>
          <a:bodyPr vert="horz" lIns="91438" tIns="45719" rIns="91438" bIns="45719" rtlCol="0" anchor="b"/>
          <a:lstStyle>
            <a:lvl1pPr algn="r">
              <a:defRPr sz="1200"/>
            </a:lvl1pPr>
          </a:lstStyle>
          <a:p>
            <a:fld id="{6F8E535E-E065-4907-AE35-C4071D5C0D87}" type="slidenum">
              <a:rPr lang="pl-PL" smtClean="0"/>
              <a:t>‹#›</a:t>
            </a:fld>
            <a:endParaRPr lang="pl-PL"/>
          </a:p>
        </p:txBody>
      </p:sp>
    </p:spTree>
    <p:extLst>
      <p:ext uri="{BB962C8B-B14F-4D97-AF65-F5344CB8AC3E}">
        <p14:creationId xmlns:p14="http://schemas.microsoft.com/office/powerpoint/2010/main" val="3629658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2946400" cy="496808"/>
          </a:xfrm>
          <a:prstGeom prst="rect">
            <a:avLst/>
          </a:prstGeom>
        </p:spPr>
        <p:txBody>
          <a:bodyPr vert="horz" lIns="91438" tIns="45719" rIns="91438" bIns="45719" rtlCol="0"/>
          <a:lstStyle>
            <a:lvl1pPr algn="l">
              <a:defRPr sz="1200"/>
            </a:lvl1pPr>
          </a:lstStyle>
          <a:p>
            <a:endParaRPr lang="pl-PL"/>
          </a:p>
        </p:txBody>
      </p:sp>
      <p:sp>
        <p:nvSpPr>
          <p:cNvPr id="3" name="Symbol zastępczy daty 2"/>
          <p:cNvSpPr>
            <a:spLocks noGrp="1"/>
          </p:cNvSpPr>
          <p:nvPr>
            <p:ph type="dt" idx="1"/>
          </p:nvPr>
        </p:nvSpPr>
        <p:spPr>
          <a:xfrm>
            <a:off x="3849689" y="1"/>
            <a:ext cx="2946400" cy="496808"/>
          </a:xfrm>
          <a:prstGeom prst="rect">
            <a:avLst/>
          </a:prstGeom>
        </p:spPr>
        <p:txBody>
          <a:bodyPr vert="horz" lIns="91438" tIns="45719" rIns="91438" bIns="45719" rtlCol="0"/>
          <a:lstStyle>
            <a:lvl1pPr algn="r">
              <a:defRPr sz="1200"/>
            </a:lvl1pPr>
          </a:lstStyle>
          <a:p>
            <a:fld id="{2015B25B-D6BE-4E7E-91FB-F535F0DD3905}" type="datetimeFigureOut">
              <a:rPr lang="pl-PL" smtClean="0"/>
              <a:t>2020-09-07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9" rIns="91438" bIns="45719" rtlCol="0" anchor="ctr"/>
          <a:lstStyle/>
          <a:p>
            <a:endParaRPr lang="pl-PL"/>
          </a:p>
        </p:txBody>
      </p:sp>
      <p:sp>
        <p:nvSpPr>
          <p:cNvPr id="5" name="Symbol zastępczy notatek 4"/>
          <p:cNvSpPr>
            <a:spLocks noGrp="1"/>
          </p:cNvSpPr>
          <p:nvPr>
            <p:ph type="body" sz="quarter" idx="3"/>
          </p:nvPr>
        </p:nvSpPr>
        <p:spPr>
          <a:xfrm>
            <a:off x="679451" y="4715710"/>
            <a:ext cx="5438775" cy="4466511"/>
          </a:xfrm>
          <a:prstGeom prst="rect">
            <a:avLst/>
          </a:prstGeom>
        </p:spPr>
        <p:txBody>
          <a:bodyPr vert="horz" lIns="91438" tIns="45719" rIns="91438" bIns="45719"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245"/>
            <a:ext cx="2946400" cy="496808"/>
          </a:xfrm>
          <a:prstGeom prst="rect">
            <a:avLst/>
          </a:prstGeom>
        </p:spPr>
        <p:txBody>
          <a:bodyPr vert="horz" lIns="91438" tIns="45719" rIns="91438" bIns="45719"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9" y="9428245"/>
            <a:ext cx="2946400" cy="496808"/>
          </a:xfrm>
          <a:prstGeom prst="rect">
            <a:avLst/>
          </a:prstGeom>
        </p:spPr>
        <p:txBody>
          <a:bodyPr vert="horz" lIns="91438" tIns="45719" rIns="91438" bIns="45719" rtlCol="0" anchor="b"/>
          <a:lstStyle>
            <a:lvl1pPr algn="r">
              <a:defRPr sz="1200"/>
            </a:lvl1pPr>
          </a:lstStyle>
          <a:p>
            <a:fld id="{851277F0-763A-46D9-8379-1575FBEA669E}" type="slidenum">
              <a:rPr lang="pl-PL" smtClean="0"/>
              <a:t>‹#›</a:t>
            </a:fld>
            <a:endParaRPr lang="pl-PL"/>
          </a:p>
        </p:txBody>
      </p:sp>
    </p:spTree>
    <p:extLst>
      <p:ext uri="{BB962C8B-B14F-4D97-AF65-F5344CB8AC3E}">
        <p14:creationId xmlns:p14="http://schemas.microsoft.com/office/powerpoint/2010/main" val="204607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51277F0-763A-46D9-8379-1575FBEA669E}" type="slidenum">
              <a:rPr lang="pl-PL" smtClean="0"/>
              <a:t>22</a:t>
            </a:fld>
            <a:endParaRPr lang="pl-PL"/>
          </a:p>
        </p:txBody>
      </p:sp>
    </p:spTree>
    <p:extLst>
      <p:ext uri="{BB962C8B-B14F-4D97-AF65-F5344CB8AC3E}">
        <p14:creationId xmlns:p14="http://schemas.microsoft.com/office/powerpoint/2010/main" val="385088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51277F0-763A-46D9-8379-1575FBEA669E}" type="slidenum">
              <a:rPr lang="pl-PL" smtClean="0"/>
              <a:t>26</a:t>
            </a:fld>
            <a:endParaRPr lang="pl-PL"/>
          </a:p>
        </p:txBody>
      </p:sp>
    </p:spTree>
    <p:extLst>
      <p:ext uri="{BB962C8B-B14F-4D97-AF65-F5344CB8AC3E}">
        <p14:creationId xmlns:p14="http://schemas.microsoft.com/office/powerpoint/2010/main" val="76275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2020-09-07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2020-09-07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2020-09-07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2020-09-07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2020-09-07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FD17FA3B-C404-4317-B0BC-953931111309}" type="datetimeFigureOut">
              <a:rPr lang="pl-PL" smtClean="0"/>
              <a:t>2020-09-07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t>2020-09-07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FD17FA3B-C404-4317-B0BC-953931111309}" type="datetimeFigureOut">
              <a:rPr lang="pl-PL" smtClean="0"/>
              <a:t>2020-09-07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17FA3B-C404-4317-B0BC-953931111309}" type="datetimeFigureOut">
              <a:rPr lang="pl-PL" smtClean="0"/>
              <a:t>2020-09-07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17FA3B-C404-4317-B0BC-953931111309}" type="datetimeFigureOut">
              <a:rPr lang="pl-PL" smtClean="0"/>
              <a:t>2020-09-07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2020-09-07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17FA3B-C404-4317-B0BC-953931111309}" type="datetimeFigureOut">
              <a:rPr lang="pl-PL" smtClean="0"/>
              <a:t>2020-09-07</a:t>
            </a:fld>
            <a:endParaRPr lang="pl-P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931897F-8F23-433E-A660-EFF8D3EDA506}" type="slidenum">
              <a:rPr lang="pl-PL" smtClean="0"/>
              <a:t>‹#›</a:t>
            </a:fld>
            <a:endParaRPr lang="pl-P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67544" y="836712"/>
            <a:ext cx="8280920" cy="2952328"/>
          </a:xfrm>
        </p:spPr>
        <p:txBody>
          <a:bodyPr>
            <a:noAutofit/>
          </a:bodyPr>
          <a:lstStyle/>
          <a:p>
            <a:r>
              <a:rPr lang="pl-PL" b="1" dirty="0">
                <a:solidFill>
                  <a:schemeClr val="tx1">
                    <a:lumMod val="65000"/>
                    <a:lumOff val="35000"/>
                  </a:schemeClr>
                </a:solidFill>
              </a:rPr>
              <a:t>„</a:t>
            </a:r>
            <a:r>
              <a:rPr lang="pl-PL" b="1" dirty="0" smtClean="0">
                <a:solidFill>
                  <a:schemeClr val="tx1">
                    <a:lumMod val="65000"/>
                    <a:lumOff val="35000"/>
                  </a:schemeClr>
                </a:solidFill>
              </a:rPr>
              <a:t>MALUCH + ” 2021</a:t>
            </a:r>
            <a:br>
              <a:rPr lang="pl-PL" b="1" dirty="0" smtClean="0">
                <a:solidFill>
                  <a:schemeClr val="tx1">
                    <a:lumMod val="65000"/>
                    <a:lumOff val="35000"/>
                  </a:schemeClr>
                </a:solidFill>
              </a:rPr>
            </a:br>
            <a:r>
              <a:rPr lang="pl-PL" b="1" dirty="0">
                <a:ln w="17780" cmpd="sng">
                  <a:solidFill>
                    <a:srgbClr val="FFFFFF"/>
                  </a:solidFill>
                  <a:prstDash val="solid"/>
                  <a:miter lim="800000"/>
                </a:ln>
                <a:solidFill>
                  <a:schemeClr val="tx1"/>
                </a:solidFill>
                <a:effectLst>
                  <a:outerShdw blurRad="50800" algn="tl" rotWithShape="0">
                    <a:srgbClr val="000000"/>
                  </a:outerShdw>
                </a:effectLst>
              </a:rPr>
              <a:t/>
            </a:r>
            <a:br>
              <a:rPr lang="pl-PL" b="1" dirty="0">
                <a:ln w="17780" cmpd="sng">
                  <a:solidFill>
                    <a:srgbClr val="FFFFFF"/>
                  </a:solidFill>
                  <a:prstDash val="solid"/>
                  <a:miter lim="800000"/>
                </a:ln>
                <a:solidFill>
                  <a:schemeClr val="tx1"/>
                </a:solidFill>
                <a:effectLst>
                  <a:outerShdw blurRad="50800" algn="tl" rotWithShape="0">
                    <a:srgbClr val="000000"/>
                  </a:outerShdw>
                </a:effectLst>
              </a:rPr>
            </a:br>
            <a:r>
              <a:rPr lang="pl-PL" sz="3600" b="1" dirty="0">
                <a:solidFill>
                  <a:schemeClr val="tx1">
                    <a:lumMod val="65000"/>
                    <a:lumOff val="35000"/>
                  </a:schemeClr>
                </a:solidFill>
              </a:rPr>
              <a:t>Resortowy program rozwoju instytucji opieki nad dziećmi </a:t>
            </a:r>
            <a:br>
              <a:rPr lang="pl-PL" sz="3600" b="1" dirty="0">
                <a:solidFill>
                  <a:schemeClr val="tx1">
                    <a:lumMod val="65000"/>
                    <a:lumOff val="35000"/>
                  </a:schemeClr>
                </a:solidFill>
              </a:rPr>
            </a:br>
            <a:r>
              <a:rPr lang="pl-PL" sz="3600" b="1" dirty="0">
                <a:solidFill>
                  <a:schemeClr val="tx1">
                    <a:lumMod val="65000"/>
                    <a:lumOff val="35000"/>
                  </a:schemeClr>
                </a:solidFill>
              </a:rPr>
              <a:t> w wieku do lat 3 </a:t>
            </a:r>
            <a:r>
              <a:rPr lang="pl-PL" sz="3600" b="1" dirty="0">
                <a:ln w="17780" cmpd="sng">
                  <a:solidFill>
                    <a:schemeClr val="bg1"/>
                  </a:solidFill>
                  <a:prstDash val="solid"/>
                  <a:miter lim="800000"/>
                </a:ln>
                <a:solidFill>
                  <a:schemeClr val="tx2">
                    <a:lumMod val="50000"/>
                  </a:schemeClr>
                </a:solidFill>
              </a:rPr>
              <a:t/>
            </a:r>
            <a:br>
              <a:rPr lang="pl-PL" sz="3600" b="1" dirty="0">
                <a:ln w="17780" cmpd="sng">
                  <a:solidFill>
                    <a:schemeClr val="bg1"/>
                  </a:solidFill>
                  <a:prstDash val="solid"/>
                  <a:miter lim="800000"/>
                </a:ln>
                <a:solidFill>
                  <a:schemeClr val="tx2">
                    <a:lumMod val="50000"/>
                  </a:schemeClr>
                </a:solidFill>
              </a:rPr>
            </a:br>
            <a:endParaRPr lang="pl-PL" sz="36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3" name="AutoShape 2" descr="data:image/png;base64,iVBORw0KGgoAAAANSUhEUgAAAUIAAACcCAMAAAA9MFJFAAAA8FBMVEX///8mq+P7//8lrOP///3//v/t///3///6///z///2///w//8mrOEpotMZn9ImrOam4uu75PBgr891wNiHzekfpdzk//9Kq9Vpt9fV/f9VsNArnMee2/RKsNk6q9aW0etUqs6LzeK34/ao4PXh+v6KxtnN8fcqnsd/xOCm1ubU+//B7fad2Otqt9ae3PUbns7T6/JEtOEzm8Jetduu3ep4weBxze/E7vvO+v1mvttZqMUukrKM1uqq7f+/4uyw1+NgxOaI2OxNpMSN5PKMusy62OBSx/a68vmR3+4LkcOXwcyExdmz8PRz1u8zqc9xscmdLFkTAAAT1UlEQVR4nO1ci3+bRraGYXjPgGUZZEu1LNUEyRIqqS3XcTdNut27m7ubXff//2/uOTOABoT8Snpz+7vzpfUDDcPwcd5nsGFoaGhoaGhoaGhoaGhoaGhoaGhoaGhoaGhoaGhoaGhoaGhoaGhoaGhoaGhoaGh8RRD8n3zrVfx5QSklbuB7hBJif+vF/LlA6++es10eHy8HjqcF8WWgBkqfS0i+KRPTTPhm5dKnT9PYwfPCu6s3b/LVKLEs0zLjZJZ71HubeVQz+TRAAqmXn0ZJkvAfGWOWCWDJLHWD4fXa0xQ+BzTIF9yMLUGe+GJaVnKTn92Ys0zbxGeAkmzGWE1eDSsZnSfmZPCtV/enAPWXEVP5s2o2LVYW33p1fwYQsuYtAbRqAuG/8lIr8jPgD5MWhWwnjOy3labwMUDAAikIXT3EZi9Aj69cnaQ8CWJso33y0J1E5Xirk5RngAa3jerWwPgm+ekuCz3D0FL4GGTmkY72KAQCzeT8zJOarvEIBIXvJrHVoZDfnEwsdpwHOjV5Fi7LPVN4n3pHickWV6FOkZ+GbVxEXT1GCi+5ZbGfM6rdydMgy4R1gxo+v5wxMx6t/Sz81uv7Pw9q+zdxl0LLShIrtqJ18OkvR0Sr8hMgzk1vYB2b5dZfT8xRXpnD2jW3XbT8sM9td47VRtXG4488FWocMr/di1CKI9vj6aNn/EEg2Sg2Y1Ot0zAhiHwerkGbo2WnYkirJb/a0bw2Uto/iRr9T4PW3/5XOKQkH3Wl0MLKF186qxFj9++vnWohO86IePzNr/1cHpSNgx6qHqbe+G5w6yhe3A1TgO8ZUhjVZ0rU+erlPyr8XwKS81ZMLTk0k2GaLxiLfjkbf/Dqdbsfi4vi4mKet+ijNLgqCvikaJVnieFcwTH4IG9xRoMPYvQH0qXW/SjGf2jNkuEkFx9Dass1yKEkzIvN7Pp6cX18snZATyoK3+JKiislniVydUXx9o+lsBtam2yc5jOIDNn5fXnVUOj/nCCiz0Fzl7Bu6uULeXygNk5tsp6Iw8nGVy9IwyH2GMqTrjBS/1jMMlc/oCsxyc9pc/twCeLnwweeYI8njhO+GThEmkRyVOLomRLOUuqM4BArP/wh4RmYdkrWvEWeJSoMs9VqljALVTp5j8/UlvcoWwPjzFPv0t3KKZDCHYfUm0doE5g1OjMUPaTOMIHDyR6FxN/g6OSiQyGswhynO8Nme06xgIhhFz6Uw1QsyCZHHB47O99RCCrvnDO8jcFBCm0p4a+1nC0KsUDI8NHy9Rk8OtGJipMrVy4IpPBYOJ64XBPV8oQ3kvmotUpw9dWsk+9bVwQKQcz5SXcpJDzF2RUKsRJ3NhEPLZVezLap4aX3kWUpi4ZzRhkhYKGBQpjCOvepoibOCNfcfr5fE0ihsh6TYfW1XIMM8p+GoCvgVz4QhULRFOBLTx6Qt77ivRTWRpYlSzXXlhRayQEK444UNhQ2w9Jx89DhMUsaOeRRsBxJoQlS2EfhYRa+TMfbipz8+tcF40dnpxye7KfBKZC4yEgdxaAio56z0c5xUMO94kxw2F6lV0Sxaf0IBtXCNmBLkfGmUZFbgRFSaPVQaLUoJM6Gy8grmY43m/GUw5qs6ErY25pClMImjgAKrUcpdDOA8zRV+2FcJUP5RLWED+/y3+dnN9hMAYOY3i1/W5LKVNDGFpp8QOr5qKRk70HbwSkc5n9DGZ+sib2z7yqF6nr2FVmlsL6aX0TIX5wsirs0dNK7+YLFySYkOwpZI4Xo7J6UQju7Xiyu3zwhifQQhZS471pBDS+8wPmvUtg8c3JxFjp+bcgVCpP7ZpeDTfOp2UMhyacYXb47x68nnuJmagq76zmkyKoUUg8SJpA6KznFaiYyRFb3Zd3tfh2FKZyUzL0DHytsdQ9R4oVZvi6WLY/Mxg71nMsbDlYmNvlvf/cU5yZsIfoYNnWqnAX0uEDvwMyOLfTAOVrWeXqChvLG+UoUGo5slfFhipvPRExB0zfr6pTandQU2s+xhTSFJT5JYWetlNoga3dXw3MOIVqrg2xNVmCVibO+HXHOzwtHjbCQQvbjPzizokF9RepsgOvzf3QpdO+T2EpuPRHwTJXo+ksoJMZ6KlzwqDbQcjdkfcZL3YlQRKTQQgofd9h2fTlxIiHhej4tI7ZXKDRZdCkGeMTP8iwgiv5XFPK/LeChDUO7mjefWnHy069xh0IHjKDFLz3U5xjMw3MpPGQLqeAqWCY4BqKq3kyjK4VPUShpTGGpiQzoD8U9FG05cX0fQyf8MVjfcA5RX7xX8bcYzmXj47GBRlEM6ShycjSDgQ+ZIb0MQT2OfrnpUOgNMHab5J6IDtlNsO9O+il8TApBYK6xCGKdHqimd23hsyikCoUHRoANJs5gfn96uvxuBakZxeBe1d02i0u3kdaqmNSi0EyO5pBa8a2UA+qfwgzTT7MWhdT23+AlzjPioq21SiUKej2FhA4mSCFevHXHtey0KaRfjUJK3fVxGeHOy2gyT4k/LxvarE5+DL/c+rsQrjMTUhgnBQgYarJcISRgLBm+u45jhUJCszGEaxhTQ9qKZnLbaPLrFRkcYIFRoLlY9fpHhULjZVJoPkqhCAQWcucbXB5c2ZybCoWd7VymeXooyKwpnKegyWyU4zHbKCJwLtt3i50U4q14a2zvR5e0KqYB48+k8DEp9MJbseJN2BNkqBQ64GDkP3SNI6uPwp2J6lBIe4yEM2Y70vh/T1tOhHXN4bTIgl7nVCvyMgQOGCgTUhieJszi6aeJqVJoBBeox5N3YC+dG/Ra06z2TF/iThw0w7AC90DhqnIn08vvdxhcTnulEEJi1/M8+AKKDEFNAD+JI6TNIVLhDUp1o1GPG1aFEG5uVDheD4e1FG78LQfl3QRoI1aj2GL3wbrcSaEtIh28ysyBtXhzzP8gCnoxhcIUNxSikKUjUVQoDildFdSAxUoqREkk7P4+heTtoMIlxoW39W8ffLInhsGbpEXSXnFwj8hotAVV6NbNkUIk5tjPZhCwgEECgHGKo617yRV3Ahpyh6KenOCWd3o3sSD6/+x/qRTaBlmhsIMCHGCwoZChpCBEImD1KbLtHkc1mGC9wj8/eLR143CXYZXDym0fVr8QdpwKH69DTKBQqEmTsEsKZ6GPM4ImE+JjIjzNvB94O6gpEuE4KQZU6QNOPs7qpPoLPLKkMDq487amcP+e9qUw2MTKwJ13iO66ecquDCAlMHlUCuvJrOT6I8TXWVHkwR6FDhmAl2XDkICvwITZJT8I79HYwmCDE6GcQnjpb3DK6fpZFFp7FC6U7ERQaCUvodA6QCEBCnvp3qOQCgqbbavW6Ae250A615RMb84GV2fjkl+vd6ZJuBOg0Egx5VicEawSm/yIkO9UCqkh7ts8ltmhV4j6YJ2EPkHhniKLqaQthF+EnDxJYdQCMtgjhceVwYxEkaA2ngkqcodBCrawoXByBvnYYRmMq4KBmczSwYRPkzjmJ3UuVZdcwUmEnxMrLi+Jdw9LnmVAITcVW0hwxyJLCpdg+ko+iTXOwqcohCi9T5HjhkJythBm6+Dm5YpCdtnCtDeocT8U34m+VPGe4fsN1S/fFVnLndiYaXhXiSmLV+C6STZ9xCObsZRRa5bnIymW0UlTUGikkIr0DWIL5wF7fb7dotCm/hIeGuPvq6jilyk+mkX+uDuhvRQaZ6VCIfgxEZm6j1IocmRpx9GUO+cH4sIaKWcYF9a/tsd5f4fclNxFta7zO5qd91FoSQ22+H/EY1ys05klE2hetKVQKLLtTEFaR9m6FMJokB8UCmFNMwt9IuhIhGGFMMUsqt4deITCjXjMJzvjC19WSGFynGKoRJxjQfLtoU17TaUGqwE2lTQ55+ajFBoZh7XOvd2B3c4L2/34LwwrMl6xlhwLHTwog6zchusJs8p1KuI67IZN13UpiRpAITh0oNDwhtyM+b/noOmzFChUpZCSNeZ0letvGm3maZUSHlTkYIkixJaKjFF6FyGFm1BQGNyiC2CzlPZXVBoK1U7ioQSP2rZa7FI+VjYdZL8NXBvmqHU3mfuGB5JjtosLVt2A53OfuPl4UqTDxrPt2iQ7Wyg6LrHJ//Mr6OsyMNoU2hBM7z0csLPCQRuiarqjUN2C4M3x6SanatuZXkYod2AsRJIsqv4WKFO/GO4UudVH7qewGXAwR6bU3f5zjYYsm6KOAk8cpwlPe30yjFgUDsi/m1858/pFFFCaZst/i0LUDrFxpET32KYwu5FnxwD5RVygvBQhZkcKd6kqIZD1gPmYpUr6RuaJaEkFslJzV8YxllXc5rRqdbZC4VcrdsFHG8gbqO3KHf2QUExz0HQQQ4XC+o07IGC2DmQ7xftwXRUgLDZZK4vZUUi9k0rSHtIuhVVPkI9nDbDUjO6nh8Kmmga2626BF13c0aqcDKY9PMWMINnK9JA6sxgDn4dUsViiCmqL3746hfmI3Z+FaTGpeMIMATksFFWuVJzxxTz15MY1sOsFl+wytquwtCgEnmTjLxHlxTaFQo+T92lYw5GvV4FN6FCoqiOwIMI+Myo8We5DCvOJ8HI5kU6tshFocZrzCHEdT071tUuuNOeMj4dK4/oz2gjwa0JPVVHk02Ue1JeFhZ/dyP1y1iTfbZNpU4jVaGkb7A6FAZZmYMkuxbAQowuSPTBsAwiJrrIl0Ypv706kIHJ4WXBQVbWU+CeoQWzcbFjOH4SJmKzdHf9u/nvVSvkDKMSlmpXps6zoe6kOxDnBBrl0lhh5nL/PvWaLB0ZSt9IWWtHcJcq1dhTaYPsj9LkzUf1UKSQ5to6tMiWya4BfnHuGibfYRmNLCqMTqYsy9jAk1wVH44kyJhSTeIOpcHNvmhpFKFMtNlq7kjXb9tYP/N4nX6LIzDxQchWBqLLzcloVU2kwl4GNxabj2/k290md02CwQFLMOVBOk43SwOtIIUUVi5PPgdGmkGI+B2naTVD1DcQF0TIwJs6spJDPPdICyqJ4lQ13h6biULgVCR1E5c39kdWDOMTKIhMTeNm8xGctau2voRB4mvAoetPbBHWvWm+G8aIKuGhaZR5gkNLQxRpjq4d+w4WztUB/9jt4FYUgDxjm8jvSpdC/wQiGv1f2OxheHglpQk2ubKH14+2pguFbnEg8W7R9o5OjT0cXYy40iA39ZioabGWiwPhoefnpU3E75SIwuHJfSyEN3t7d3WW9n0E+VDkF8WjHad2w3k5kpIFxRhWQVxsggabtiInHbCUPudvax9yi0IAYLeEzWcJSKCSpMALAlhqbhWLHA3/vQfpXUWgmrEntWVJ5flix1ByOSKS747kiIcSfV7ugzESMEfvvrPLKo6+VQnr47/KIvZMYaaF558d5vTnGyLbL2aSE/KL8RG21V0C91VK+yAMpz8O7bskCi10VhTBThjtS3YrCqGo/YfqM588yosovuefCLfiNFMowC4HbGGtX4+Wl2QSV1fdy26qhE+dzWQUUYpO4GF5ehKTZ2fVSCgUO9eHJ6nbB8c9WTEYnKIO0YjA/S89+mZ+O/pIrtwlpRVqM6vQvmb1rPxuq5MhycuEDjIpCs6JQJpAQkbdOhagZY2zRC23qlwpiSSGEC59gBUodLwYVDdo3JZq4Ykht55NF4dJ6c5yFFJIXU3iQWhLmF8vbk4stbkyABaaDPAxOJvx8WNyt0lUeyhgWwzXPz67G1c3FVnKaK7uxqsX4x9hJnTUtPlL3GklRguvHXZA0mwln0apHYXzHYUAc4XZPoDCW7CgQioy7ZNwcd+TVSQ3js0HQ2WIAqfJajJGwEn6K7ll28CLUn5GyRRNz5ATDkcF+S+Rp/qqkR8CQ1ddNxD+vR2CjQTKnN/O3csMC9TzPz+eNBFpmOUz37AOY8t+n0+nDz/tdUlI8wCcT3M789hp+ms7aW9RxVyCOmGJkGn6e7uO3t1XjDEKq7Q14SKzxROW4SFsT1ffkDO6npRhT8l8HTjNmK65+7CtskfAYjy2+YK91s6cDrN5labGkLn1hP93HwMBz8u3woUxY3StN4NGTvV0r4s95ufDfvvunbuC7gYc7rXCI+LtLrTNByPG4i1bNC8SPFaqfg+rdccxIiJfm26urq+06dUW8uGenQGW9UI7JHc+ri+VyHa4ng1lJt20TMb//YgZp349kie8mKl2XX4+Ofji5PT0Hx4bpg1SuZLrM3B6pr6K8vk41Ph6KnGN4JEoq3UHVc5QhUM9y6a6YAScT7O+62NLt334kcj8xBkIyQtsfGGrJzxAb2eTxl6L7/paYDKN/peIKkRqGBZX9tqQD5MeDUJ7QM8Uhv2W3hxlGu1VO+zvnzcDW/cn7r/Z3741+OROHXyJ6xRwkPW63lFXPJ9pOrJxtnfqx2s9aMDXatPWdUqW8B85vyQxVyl+P3csL0fdgX3Mi9dJhtbNBSf12XVQ+uR1gD/5FL392KTw88NDHPTKorr/PorxseUZjhV6EAxLhbDFrihURFOVY3L3Mz0/ysDLqT7yh8coXOA5sgGyVa/Y+6THKz9EN2v7+zNOeA/B22/MySiyl8g+RVFSez9eOp/8A6XNAbc9dbYfghLFLDbEX5+f38wH4YJEhfevl/SmAQbwbZlk++H4L/+7yLHMC/Rd9nonGPooAtoJBXhMz/X9FY52rYLPbetZ4GvYu6No5O03gi6Gl7gtwOADTeDaoor/7n2p2NTQ0NDQ0NDQ0NDQ0NDQ0NDQ0NDQ0NDQ0NDQ0NDQ0NDQ0NDQ0NDQ0NDQ0NDQ0NDQ0NDQ0NDQ0NJ7E/wD9XZR5MXmQGQ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9" name="Obraz 8"/>
          <p:cNvPicPr>
            <a:picLocks noChangeAspect="1"/>
          </p:cNvPicPr>
          <p:nvPr/>
        </p:nvPicPr>
        <p:blipFill>
          <a:blip r:embed="rId2"/>
          <a:stretch>
            <a:fillRect/>
          </a:stretch>
        </p:blipFill>
        <p:spPr>
          <a:xfrm>
            <a:off x="251521" y="4005064"/>
            <a:ext cx="8712967" cy="2448272"/>
          </a:xfrm>
          <a:prstGeom prst="rect">
            <a:avLst/>
          </a:prstGeom>
        </p:spPr>
      </p:pic>
    </p:spTree>
    <p:extLst>
      <p:ext uri="{BB962C8B-B14F-4D97-AF65-F5344CB8AC3E}">
        <p14:creationId xmlns:p14="http://schemas.microsoft.com/office/powerpoint/2010/main" val="19044653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539552" y="620688"/>
            <a:ext cx="7992888" cy="5093702"/>
          </a:xfrm>
          <a:prstGeom prst="rect">
            <a:avLst/>
          </a:prstGeom>
        </p:spPr>
        <p:txBody>
          <a:bodyPr wrap="square">
            <a:spAutoFit/>
          </a:bodyPr>
          <a:lstStyle/>
          <a:p>
            <a:pPr algn="just">
              <a:spcAft>
                <a:spcPts val="800"/>
              </a:spcAft>
            </a:pPr>
            <a:r>
              <a:rPr lang="pl-PL" b="1" u="sng" dirty="0" smtClean="0">
                <a:latin typeface="+mj-lt"/>
                <a:ea typeface="Calibri" panose="020F0502020204030204" pitchFamily="34" charset="0"/>
                <a:cs typeface="Times New Roman" panose="02020603050405020304" pitchFamily="18" charset="0"/>
              </a:rPr>
              <a:t>Dla modułu </a:t>
            </a:r>
            <a:r>
              <a:rPr lang="pl-PL" b="1" u="sng" dirty="0">
                <a:latin typeface="+mj-lt"/>
                <a:ea typeface="Calibri" panose="020F0502020204030204" pitchFamily="34" charset="0"/>
                <a:cs typeface="Times New Roman" panose="02020603050405020304" pitchFamily="18" charset="0"/>
              </a:rPr>
              <a:t>2</a:t>
            </a:r>
            <a:endParaRPr lang="pl-PL" dirty="0">
              <a:latin typeface="+mj-lt"/>
              <a:ea typeface="Calibri" panose="020F0502020204030204" pitchFamily="34" charset="0"/>
              <a:cs typeface="Times New Roman" panose="02020603050405020304" pitchFamily="18" charset="0"/>
            </a:endParaRPr>
          </a:p>
          <a:p>
            <a:pPr marL="342900" lvl="0" indent="-342900" algn="just">
              <a:spcAft>
                <a:spcPts val="800"/>
              </a:spcAft>
              <a:buFont typeface="Times New Roman" panose="02020603050405020304" pitchFamily="18" charset="0"/>
              <a:buChar char="–"/>
            </a:pPr>
            <a:r>
              <a:rPr lang="pl-PL" b="1" dirty="0">
                <a:latin typeface="+mj-lt"/>
                <a:ea typeface="Times New Roman" panose="02020603050405020304" pitchFamily="18" charset="0"/>
                <a:cs typeface="Times New Roman" panose="02020603050405020304" pitchFamily="18" charset="0"/>
              </a:rPr>
              <a:t>kwota dofinansowania zostanie określona na etapie rozstrzygnięcia konkursu, przy czym w przypadku miejsc dla dzieci niepełnosprawnych lub wymagających szczególnej opieki – ww. kwota zostanie odpowiednio zwiększona.  </a:t>
            </a:r>
          </a:p>
          <a:p>
            <a:pPr algn="just">
              <a:spcAft>
                <a:spcPts val="800"/>
              </a:spcAft>
            </a:pPr>
            <a:r>
              <a:rPr lang="pl-PL" b="1" u="sng" dirty="0" smtClean="0">
                <a:latin typeface="+mj-lt"/>
                <a:ea typeface="Calibri" panose="020F0502020204030204" pitchFamily="34" charset="0"/>
                <a:cs typeface="Times New Roman" panose="02020603050405020304" pitchFamily="18" charset="0"/>
              </a:rPr>
              <a:t>Dla modułu </a:t>
            </a:r>
            <a:r>
              <a:rPr lang="pl-PL" b="1" u="sng" dirty="0">
                <a:latin typeface="+mj-lt"/>
                <a:ea typeface="Calibri" panose="020F0502020204030204" pitchFamily="34" charset="0"/>
                <a:cs typeface="Times New Roman" panose="02020603050405020304" pitchFamily="18" charset="0"/>
              </a:rPr>
              <a:t>3</a:t>
            </a:r>
            <a:endParaRPr lang="pl-PL" dirty="0">
              <a:latin typeface="+mj-lt"/>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pl-PL" b="1" dirty="0">
                <a:ea typeface="Times New Roman" panose="02020603050405020304" pitchFamily="18" charset="0"/>
                <a:cs typeface="Times New Roman" panose="02020603050405020304" pitchFamily="18" charset="0"/>
              </a:rPr>
              <a:t>w przypadku tworzenia nowych miejsc opieki:</a:t>
            </a:r>
          </a:p>
          <a:p>
            <a:pPr marL="742950" lvl="1" indent="-285750" algn="just">
              <a:spcBef>
                <a:spcPts val="600"/>
              </a:spcBef>
              <a:spcAft>
                <a:spcPts val="600"/>
              </a:spcAft>
              <a:buFont typeface="Wingdings" panose="05000000000000000000" pitchFamily="2" charset="2"/>
              <a:buChar char=""/>
            </a:pPr>
            <a:r>
              <a:rPr lang="pl-PL" b="1" dirty="0">
                <a:ea typeface="Calibri" panose="020F0502020204030204" pitchFamily="34" charset="0"/>
                <a:cs typeface="Times New Roman" panose="02020603050405020304" pitchFamily="18" charset="0"/>
              </a:rPr>
              <a:t>nie więcej niż 10 000 zł na 1 nowo tworzone miejsce w żłobku lub klubie dziecięcym,</a:t>
            </a:r>
          </a:p>
          <a:p>
            <a:pPr marL="742950" lvl="1" indent="-285750" algn="just">
              <a:spcBef>
                <a:spcPts val="600"/>
              </a:spcBef>
              <a:spcAft>
                <a:spcPts val="600"/>
              </a:spcAft>
              <a:buFont typeface="Wingdings" panose="05000000000000000000" pitchFamily="2" charset="2"/>
              <a:buChar char=""/>
            </a:pPr>
            <a:r>
              <a:rPr lang="pl-PL" b="1" dirty="0">
                <a:ea typeface="Calibri" panose="020F0502020204030204" pitchFamily="34" charset="0"/>
                <a:cs typeface="Times New Roman" panose="02020603050405020304" pitchFamily="18" charset="0"/>
              </a:rPr>
              <a:t>nie więcej niż 5 000 zł na 1 nowo tworzone miejsce u dziennego opiekuna;</a:t>
            </a:r>
          </a:p>
          <a:p>
            <a:pPr marL="342900" lvl="0" indent="-342900" algn="just">
              <a:spcBef>
                <a:spcPts val="600"/>
              </a:spcBef>
              <a:spcAft>
                <a:spcPts val="600"/>
              </a:spcAft>
              <a:buFont typeface="Times New Roman" panose="02020603050405020304" pitchFamily="18" charset="0"/>
              <a:buChar char="–"/>
            </a:pPr>
            <a:r>
              <a:rPr lang="pl-PL" b="1" dirty="0">
                <a:ea typeface="Times New Roman" panose="02020603050405020304" pitchFamily="18" charset="0"/>
                <a:cs typeface="Times New Roman" panose="02020603050405020304" pitchFamily="18" charset="0"/>
              </a:rPr>
              <a:t>w przypadku wydatków na funkcjonowanie miejsc </a:t>
            </a:r>
            <a:r>
              <a:rPr lang="pl-PL" b="1" dirty="0">
                <a:ea typeface="Times New Roman" panose="02020603050405020304" pitchFamily="18" charset="0"/>
                <a:cs typeface="Times New Roman" panose="02020603050405020304" pitchFamily="18" charset="0"/>
                <a:sym typeface="Symbol" panose="05050102010706020507" pitchFamily="18" charset="2"/>
              </a:rPr>
              <a:t></a:t>
            </a:r>
            <a:r>
              <a:rPr lang="pl-PL" b="1" dirty="0">
                <a:ea typeface="Times New Roman" panose="02020603050405020304" pitchFamily="18" charset="0"/>
                <a:cs typeface="Times New Roman" panose="02020603050405020304" pitchFamily="18" charset="0"/>
              </a:rPr>
              <a:t> kwota dofinansowania zostanie określona na etapie rozstrzygnięcia konkursu, przy czym w przypadku miejsc dla dzieci niepełnosprawnych lub wymagających szczególnej opieki – ww. kwota zostanie odpowiednio zwiększona. </a:t>
            </a:r>
            <a:endParaRPr lang="pl-PL" b="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5076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971600" y="908720"/>
            <a:ext cx="7056784" cy="1959511"/>
          </a:xfrm>
          <a:prstGeom prst="rect">
            <a:avLst/>
          </a:prstGeom>
        </p:spPr>
        <p:txBody>
          <a:bodyPr wrap="square">
            <a:spAutoFit/>
          </a:bodyPr>
          <a:lstStyle/>
          <a:p>
            <a:pPr algn="just">
              <a:spcAft>
                <a:spcPts val="800"/>
              </a:spcAft>
            </a:pPr>
            <a:r>
              <a:rPr lang="pl-PL" b="1" u="sng" dirty="0">
                <a:ea typeface="Calibri" panose="020F0502020204030204" pitchFamily="34" charset="0"/>
                <a:cs typeface="Times New Roman" panose="02020603050405020304" pitchFamily="18" charset="0"/>
              </a:rPr>
              <a:t>Dla modułu </a:t>
            </a:r>
            <a:r>
              <a:rPr lang="pl-PL" b="1" u="sng" dirty="0" smtClean="0">
                <a:ea typeface="Calibri" panose="020F0502020204030204" pitchFamily="34" charset="0"/>
                <a:cs typeface="Times New Roman" panose="02020603050405020304" pitchFamily="18" charset="0"/>
              </a:rPr>
              <a:t>4</a:t>
            </a:r>
          </a:p>
          <a:p>
            <a:pPr algn="just">
              <a:spcAft>
                <a:spcPts val="800"/>
              </a:spcAft>
            </a:pPr>
            <a:endParaRPr lang="pl-PL" dirty="0">
              <a:ea typeface="Calibri" panose="020F0502020204030204" pitchFamily="34" charset="0"/>
              <a:cs typeface="Times New Roman" panose="02020603050405020304" pitchFamily="18" charset="0"/>
            </a:endParaRPr>
          </a:p>
          <a:p>
            <a:pPr marL="342900" lvl="0" indent="-342900" algn="just">
              <a:spcAft>
                <a:spcPts val="800"/>
              </a:spcAft>
              <a:buFont typeface="Times New Roman" panose="02020603050405020304" pitchFamily="18" charset="0"/>
              <a:buChar char="–"/>
            </a:pPr>
            <a:r>
              <a:rPr lang="pl-PL" b="1" dirty="0">
                <a:ea typeface="Times New Roman" panose="02020603050405020304" pitchFamily="18" charset="0"/>
                <a:cs typeface="Times New Roman" panose="02020603050405020304" pitchFamily="18" charset="0"/>
              </a:rPr>
              <a:t>kwota dofinansowania zostanie określona na etapie rozstrzygnięcia konkursu, przy czym w przypadku miejsc dla dzieci niepełnosprawnych lub wymagających szczególnej opieki – ww. kwota zostanie odpowiednio zwiększona.  </a:t>
            </a:r>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589240"/>
            <a:ext cx="2664296" cy="1196752"/>
          </a:xfrm>
          <a:prstGeom prst="rect">
            <a:avLst/>
          </a:prstGeom>
        </p:spPr>
      </p:pic>
    </p:spTree>
    <p:extLst>
      <p:ext uri="{BB962C8B-B14F-4D97-AF65-F5344CB8AC3E}">
        <p14:creationId xmlns:p14="http://schemas.microsoft.com/office/powerpoint/2010/main" val="94484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611560" y="836712"/>
            <a:ext cx="7632848" cy="4680520"/>
          </a:xfrm>
        </p:spPr>
        <p:txBody>
          <a:bodyPr>
            <a:normAutofit lnSpcReduction="10000"/>
          </a:bodyPr>
          <a:lstStyle/>
          <a:p>
            <a:pPr algn="just">
              <a:spcAft>
                <a:spcPts val="800"/>
              </a:spcAft>
            </a:pPr>
            <a:r>
              <a:rPr lang="pl-PL" sz="1800" b="1" u="sng" dirty="0" smtClean="0">
                <a:solidFill>
                  <a:schemeClr val="tx1"/>
                </a:solidFill>
                <a:ea typeface="Times New Roman" panose="02020603050405020304" pitchFamily="18" charset="0"/>
                <a:cs typeface="Times New Roman" panose="02020603050405020304" pitchFamily="18" charset="0"/>
              </a:rPr>
              <a:t>Przeznaczenie dofinansowania</a:t>
            </a:r>
          </a:p>
          <a:p>
            <a:pPr algn="just">
              <a:spcAft>
                <a:spcPts val="800"/>
              </a:spcAft>
            </a:pPr>
            <a:r>
              <a:rPr lang="pl-PL" sz="1800" b="1" dirty="0" smtClean="0">
                <a:solidFill>
                  <a:schemeClr val="tx1"/>
                </a:solidFill>
                <a:ea typeface="Times New Roman" panose="02020603050405020304" pitchFamily="18" charset="0"/>
                <a:cs typeface="Times New Roman" panose="02020603050405020304" pitchFamily="18" charset="0"/>
              </a:rPr>
              <a:t>W module 1a i 1b wydatki na tworzenie nowych miejsc opieki mogą dotyczyć wydatków majątkowych lub bieżących związanych z tworzeniem nowych miejsc opieki, w szczególności wskazanych w pkt.5.3.1. programu. </a:t>
            </a:r>
          </a:p>
          <a:p>
            <a:pPr algn="just">
              <a:spcAft>
                <a:spcPts val="800"/>
              </a:spcAft>
            </a:pPr>
            <a:r>
              <a:rPr lang="pl-PL" sz="1800" b="1" dirty="0" smtClean="0">
                <a:solidFill>
                  <a:schemeClr val="tx1"/>
                </a:solidFill>
                <a:ea typeface="Times New Roman" panose="02020603050405020304" pitchFamily="18" charset="0"/>
                <a:cs typeface="Times New Roman" panose="02020603050405020304" pitchFamily="18" charset="0"/>
              </a:rPr>
              <a:t>Koszty tworzenia nowych miejsc opieki w module 3 przez podmioty inne niż </a:t>
            </a:r>
            <a:r>
              <a:rPr lang="pl-PL" sz="1800" b="1" dirty="0" err="1" smtClean="0">
                <a:solidFill>
                  <a:schemeClr val="tx1"/>
                </a:solidFill>
                <a:ea typeface="Times New Roman" panose="02020603050405020304" pitchFamily="18" charset="0"/>
                <a:cs typeface="Times New Roman" panose="02020603050405020304" pitchFamily="18" charset="0"/>
              </a:rPr>
              <a:t>jst</a:t>
            </a:r>
            <a:r>
              <a:rPr lang="pl-PL" sz="1800" b="1" dirty="0" smtClean="0">
                <a:solidFill>
                  <a:schemeClr val="tx1"/>
                </a:solidFill>
                <a:ea typeface="Times New Roman" panose="02020603050405020304" pitchFamily="18" charset="0"/>
                <a:cs typeface="Times New Roman" panose="02020603050405020304" pitchFamily="18" charset="0"/>
              </a:rPr>
              <a:t>, mogą dotyczyć wydatków majątkowych lub bieżących związanych z tworzeniem nowych miejsc opieki wskazanych w pkt 5.3.1, z wyłączeniem kosztów budowy w zakresie wykonywania nowego obiektu budowlanego lub kosztów zakupu nieruchomości.</a:t>
            </a:r>
          </a:p>
          <a:p>
            <a:pPr algn="just">
              <a:spcAft>
                <a:spcPts val="800"/>
              </a:spcAft>
            </a:pPr>
            <a:r>
              <a:rPr lang="pl-PL" sz="1800" b="1" dirty="0" smtClean="0">
                <a:solidFill>
                  <a:schemeClr val="tx1"/>
                </a:solidFill>
                <a:ea typeface="Times New Roman" panose="02020603050405020304" pitchFamily="18" charset="0"/>
                <a:cs typeface="Times New Roman" panose="02020603050405020304" pitchFamily="18" charset="0"/>
              </a:rPr>
              <a:t>W module 1a, 1b i 2, wydatki bieżące na zapewnienie funkcjonowania miejsc opieki dotyczą wszystkich wydatków związanych z funkcjonowaniem miejsc.</a:t>
            </a:r>
          </a:p>
          <a:p>
            <a:pPr algn="just">
              <a:spcAft>
                <a:spcPts val="800"/>
              </a:spcAft>
            </a:pPr>
            <a:r>
              <a:rPr lang="pl-PL" sz="1800" b="1" dirty="0" smtClean="0">
                <a:solidFill>
                  <a:schemeClr val="tx1"/>
                </a:solidFill>
                <a:ea typeface="Times New Roman" panose="02020603050405020304" pitchFamily="18" charset="0"/>
                <a:cs typeface="Times New Roman" panose="02020603050405020304" pitchFamily="18" charset="0"/>
              </a:rPr>
              <a:t>W module 3 (w części dotyczącej funkcjonowania) i 4 dofinansowanie przeznaczone jest na obniżenie miesięcznych opłat za pobyt ponoszonych przez rodziców.</a:t>
            </a:r>
          </a:p>
          <a:p>
            <a:pPr algn="just">
              <a:spcAft>
                <a:spcPts val="800"/>
              </a:spcAft>
            </a:pPr>
            <a:endParaRPr lang="pl-PL" sz="1800" dirty="0" smtClean="0">
              <a:solidFill>
                <a:schemeClr val="tx1"/>
              </a:solidFill>
              <a:ea typeface="Times New Roman" panose="02020603050405020304" pitchFamily="18" charset="0"/>
              <a:cs typeface="Times New Roman" panose="02020603050405020304" pitchFamily="18" charset="0"/>
            </a:endParaRPr>
          </a:p>
          <a:p>
            <a:pPr algn="just">
              <a:spcAft>
                <a:spcPts val="800"/>
              </a:spcAft>
            </a:pPr>
            <a:endParaRPr lang="pl-PL" sz="1800" dirty="0" smtClean="0">
              <a:solidFill>
                <a:schemeClr val="tx1"/>
              </a:solidFill>
              <a:ea typeface="Times New Roman" panose="02020603050405020304" pitchFamily="18" charset="0"/>
              <a:cs typeface="Times New Roman" panose="02020603050405020304" pitchFamily="18" charset="0"/>
            </a:endParaRPr>
          </a:p>
          <a:p>
            <a:pPr algn="just">
              <a:spcAft>
                <a:spcPts val="800"/>
              </a:spcAft>
            </a:pPr>
            <a:endParaRPr lang="pl-PL" sz="1800" dirty="0">
              <a:solidFill>
                <a:schemeClr val="tx1"/>
              </a:solidFill>
              <a:ea typeface="Times New Roman" panose="02020603050405020304" pitchFamily="18" charset="0"/>
              <a:cs typeface="Times New Roman" panose="02020603050405020304" pitchFamily="18" charset="0"/>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661248"/>
            <a:ext cx="2664296" cy="1124744"/>
          </a:xfrm>
          <a:prstGeom prst="rect">
            <a:avLst/>
          </a:prstGeom>
        </p:spPr>
      </p:pic>
    </p:spTree>
    <p:extLst>
      <p:ext uri="{BB962C8B-B14F-4D97-AF65-F5344CB8AC3E}">
        <p14:creationId xmlns:p14="http://schemas.microsoft.com/office/powerpoint/2010/main" val="12847957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39552" y="863747"/>
            <a:ext cx="8064896" cy="2759602"/>
          </a:xfrm>
          <a:prstGeom prst="rect">
            <a:avLst/>
          </a:prstGeom>
        </p:spPr>
        <p:txBody>
          <a:bodyPr wrap="square">
            <a:spAutoFit/>
          </a:bodyPr>
          <a:lstStyle/>
          <a:p>
            <a:pPr algn="just">
              <a:lnSpc>
                <a:spcPct val="107000"/>
              </a:lnSpc>
              <a:spcAft>
                <a:spcPts val="800"/>
              </a:spcAft>
            </a:pPr>
            <a:r>
              <a:rPr lang="pl-PL" b="1" dirty="0">
                <a:ea typeface="Calibri" panose="020F0502020204030204" pitchFamily="34" charset="0"/>
                <a:cs typeface="Times New Roman" panose="02020603050405020304" pitchFamily="18" charset="0"/>
              </a:rPr>
              <a:t>Dofinansowanie przeznaczone jest nie dla podmiotu prowadzącego instytucje opieki, a dla rodziców na obniżenie ponoszonych przez nich miesięcznych opłat za pobyt (bez wyżywienia). Dotyczy to również dzieci niepełnosprawnych lub wymagających szczególnej opieki. Miesięczna kwota dofinansowania zostanie ogłoszona w wynikach konkursu. Będzie ona przysługiwała w pełnej wysokości, niezależnie od czasu przebywania dziecka w żłobku, klubie dziecięcym lub pod opieką dziennego opiekuna. Jednak nie może być ona wyższa od ponoszonej miesięcznej opłaty za pobyt po uwzględnieniu ulg. Miesięczny udział dofinansowania nie może być wyższy niż 80% miesięcznej opłaty za pobyt.</a:t>
            </a:r>
            <a:endParaRPr lang="pl-PL" sz="1600" b="1" dirty="0">
              <a:ea typeface="Calibri" panose="020F0502020204030204" pitchFamily="34" charset="0"/>
              <a:cs typeface="Times New Roman" panose="02020603050405020304" pitchFamily="18" charset="0"/>
            </a:endParaRPr>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589240"/>
            <a:ext cx="2664296" cy="1196752"/>
          </a:xfrm>
          <a:prstGeom prst="rect">
            <a:avLst/>
          </a:prstGeom>
        </p:spPr>
      </p:pic>
    </p:spTree>
    <p:extLst>
      <p:ext uri="{BB962C8B-B14F-4D97-AF65-F5344CB8AC3E}">
        <p14:creationId xmlns:p14="http://schemas.microsoft.com/office/powerpoint/2010/main" val="230502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683568" y="925751"/>
            <a:ext cx="7920880" cy="3067506"/>
          </a:xfrm>
          <a:prstGeom prst="rect">
            <a:avLst/>
          </a:prstGeom>
        </p:spPr>
        <p:txBody>
          <a:bodyPr wrap="square">
            <a:spAutoFit/>
          </a:bodyPr>
          <a:lstStyle/>
          <a:p>
            <a:pPr algn="just">
              <a:spcAft>
                <a:spcPts val="800"/>
              </a:spcAft>
            </a:pPr>
            <a:r>
              <a:rPr lang="pl-PL" b="1" dirty="0">
                <a:ea typeface="Times New Roman" panose="02020603050405020304" pitchFamily="18" charset="0"/>
                <a:cs typeface="Times New Roman" panose="02020603050405020304" pitchFamily="18" charset="0"/>
              </a:rPr>
              <a:t>Dofinansowanie dotyczy zadań realizowanych w okresie od dnia 1 stycznia 2021 r. do dnia 31 grudnia 2021 r.</a:t>
            </a:r>
          </a:p>
          <a:p>
            <a:pPr algn="just">
              <a:spcAft>
                <a:spcPts val="800"/>
              </a:spcAft>
            </a:pPr>
            <a:endParaRPr lang="pl-PL" b="1" dirty="0">
              <a:ea typeface="Times New Roman" panose="02020603050405020304" pitchFamily="18" charset="0"/>
              <a:cs typeface="Times New Roman" panose="02020603050405020304" pitchFamily="18" charset="0"/>
            </a:endParaRPr>
          </a:p>
          <a:p>
            <a:pPr algn="just">
              <a:spcAft>
                <a:spcPts val="800"/>
              </a:spcAft>
            </a:pPr>
            <a:r>
              <a:rPr lang="x-none" b="1" dirty="0"/>
              <a:t>Zakończenie zadania polegającego na utworzeniu nowych miejsc opieki </a:t>
            </a:r>
            <a:br>
              <a:rPr lang="x-none" b="1" dirty="0"/>
            </a:br>
            <a:r>
              <a:rPr lang="x-none" b="1" dirty="0"/>
              <a:t>w ramach modułu 1 i 3 należy rozumieć jako </a:t>
            </a:r>
            <a:r>
              <a:rPr lang="pl-PL" b="1" dirty="0"/>
              <a:t>dzień dokonania</a:t>
            </a:r>
            <a:r>
              <a:rPr lang="x-none" b="1" dirty="0"/>
              <a:t> wpisu instytucji opieki do rejestru żłobków i klubów dziecięcych lub do wykazu dziennych opiekunów</a:t>
            </a:r>
            <a:r>
              <a:rPr lang="pl-PL" b="1" dirty="0"/>
              <a:t> lub dzień dokonania zmiany ww. wpisu</a:t>
            </a:r>
            <a:r>
              <a:rPr lang="x-none" b="1" dirty="0"/>
              <a:t>, który może przypadać do dnia </a:t>
            </a:r>
            <a:r>
              <a:rPr lang="pl-PL" b="1" dirty="0"/>
              <a:t>31 stycznia </a:t>
            </a:r>
            <a:r>
              <a:rPr lang="x-none" b="1" dirty="0"/>
              <a:t>20</a:t>
            </a:r>
            <a:r>
              <a:rPr lang="pl-PL" b="1" dirty="0"/>
              <a:t>22 </a:t>
            </a:r>
            <a:r>
              <a:rPr lang="x-none" b="1" dirty="0"/>
              <a:t>r.</a:t>
            </a:r>
            <a:r>
              <a:rPr lang="pl-PL" b="1" dirty="0"/>
              <a:t>, przy czym wykorzystanie środków z dotacji/Funduszu Pracy oraz środków własnych na to zadanie, jak i rzeczowe zakończenie zadania, musi nastąpić do dnia 31 grudnia 2021 r.</a:t>
            </a:r>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589240"/>
            <a:ext cx="2664296" cy="1196752"/>
          </a:xfrm>
          <a:prstGeom prst="rect">
            <a:avLst/>
          </a:prstGeom>
        </p:spPr>
      </p:pic>
    </p:spTree>
    <p:extLst>
      <p:ext uri="{BB962C8B-B14F-4D97-AF65-F5344CB8AC3E}">
        <p14:creationId xmlns:p14="http://schemas.microsoft.com/office/powerpoint/2010/main" val="1652567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endParaRPr lang="pl-PL"/>
          </a:p>
        </p:txBody>
      </p:sp>
      <p:pic>
        <p:nvPicPr>
          <p:cNvPr id="4" name="Symbol zastępczy zawartości 4">
            <a:extLst>
              <a:ext uri="{FF2B5EF4-FFF2-40B4-BE49-F238E27FC236}">
                <a16:creationId xmlns="" xmlns:a16="http://schemas.microsoft.com/office/drawing/2014/main" xmlns:lc="http://schemas.openxmlformats.org/drawingml/2006/lockedCanvas" id="{F89E1D4D-EEAD-41DE-A1BD-2A204D01D773}"/>
              </a:ext>
            </a:extLst>
          </p:cNvPr>
          <p:cNvPicPr>
            <a:picLocks noGrp="1" noChangeAspect="1"/>
          </p:cNvPicPr>
          <p:nvPr>
            <p:ph idx="1"/>
          </p:nvPr>
        </p:nvPicPr>
        <p:blipFill>
          <a:blip r:embed="rId2"/>
          <a:stretch>
            <a:fillRect/>
          </a:stretch>
        </p:blipFill>
        <p:spPr>
          <a:xfrm>
            <a:off x="251520" y="188640"/>
            <a:ext cx="8784976" cy="6480720"/>
          </a:xfrm>
          <a:prstGeom prst="rect">
            <a:avLst/>
          </a:prstGeom>
        </p:spPr>
      </p:pic>
    </p:spTree>
    <p:extLst>
      <p:ext uri="{BB962C8B-B14F-4D97-AF65-F5344CB8AC3E}">
        <p14:creationId xmlns:p14="http://schemas.microsoft.com/office/powerpoint/2010/main" val="629842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467544" y="836712"/>
            <a:ext cx="8352928" cy="4801314"/>
          </a:xfrm>
          <a:prstGeom prst="rect">
            <a:avLst/>
          </a:prstGeom>
        </p:spPr>
        <p:txBody>
          <a:bodyPr wrap="square">
            <a:spAutoFit/>
          </a:bodyPr>
          <a:lstStyle/>
          <a:p>
            <a:r>
              <a:rPr lang="pl-PL" b="1" dirty="0"/>
              <a:t>Harmonogram składania ofert</a:t>
            </a:r>
            <a:r>
              <a:rPr lang="pl-PL" b="1" dirty="0" smtClean="0"/>
              <a:t>:</a:t>
            </a:r>
          </a:p>
          <a:p>
            <a:endParaRPr lang="pl-PL" b="1" dirty="0"/>
          </a:p>
          <a:p>
            <a:r>
              <a:rPr lang="pl-PL" b="1" dirty="0"/>
              <a:t>moduł 1 – od 7 września do 16 października 2020 r.</a:t>
            </a:r>
          </a:p>
          <a:p>
            <a:r>
              <a:rPr lang="pl-PL" b="1" dirty="0"/>
              <a:t>moduły 2-4 – od 7 września do 6 listopada 2020 r. </a:t>
            </a:r>
            <a:endParaRPr lang="pl-PL" b="1" dirty="0" smtClean="0"/>
          </a:p>
          <a:p>
            <a:endParaRPr lang="pl-PL" b="1" dirty="0"/>
          </a:p>
          <a:p>
            <a:r>
              <a:rPr lang="pl-PL" b="1" dirty="0"/>
              <a:t>UWAGA! Oferty złożone po terminie nie będą rozpatrywane. </a:t>
            </a:r>
            <a:endParaRPr lang="pl-PL" b="1" dirty="0" smtClean="0"/>
          </a:p>
          <a:p>
            <a:endParaRPr lang="pl-PL" b="1" dirty="0"/>
          </a:p>
          <a:p>
            <a:r>
              <a:rPr lang="pl-PL" b="1" dirty="0" smtClean="0"/>
              <a:t>Oferty </a:t>
            </a:r>
            <a:r>
              <a:rPr lang="pl-PL" b="1" dirty="0"/>
              <a:t>można składać w formie pisemnej do </a:t>
            </a:r>
            <a:r>
              <a:rPr lang="pl-PL" b="1" dirty="0" smtClean="0"/>
              <a:t>Dolnośląskiego </a:t>
            </a:r>
            <a:r>
              <a:rPr lang="pl-PL" b="1" dirty="0"/>
              <a:t>Urzędu Wojewódzkiego </a:t>
            </a:r>
            <a:r>
              <a:rPr lang="pl-PL" b="1" u="sng" dirty="0" smtClean="0"/>
              <a:t>lub</a:t>
            </a:r>
            <a:r>
              <a:rPr lang="pl-PL" b="1" dirty="0" smtClean="0"/>
              <a:t> </a:t>
            </a:r>
            <a:r>
              <a:rPr lang="pl-PL" b="1" dirty="0"/>
              <a:t>w formie elektronicznej za pośrednictwem platformy </a:t>
            </a:r>
            <a:r>
              <a:rPr lang="pl-PL" b="1" dirty="0" err="1"/>
              <a:t>ePUAP</a:t>
            </a:r>
            <a:r>
              <a:rPr lang="pl-PL" b="1" dirty="0"/>
              <a:t> na konto </a:t>
            </a:r>
            <a:r>
              <a:rPr lang="pl-PL" b="1" dirty="0" smtClean="0"/>
              <a:t>Dolnośląskiego </a:t>
            </a:r>
            <a:r>
              <a:rPr lang="pl-PL" b="1" dirty="0"/>
              <a:t>Urzędu Wojewódzkiego.</a:t>
            </a:r>
            <a:r>
              <a:rPr lang="pl-PL" b="1" u="sng" dirty="0"/>
              <a:t> </a:t>
            </a:r>
            <a:endParaRPr lang="pl-PL" b="1" u="sng" dirty="0" smtClean="0"/>
          </a:p>
          <a:p>
            <a:r>
              <a:rPr lang="pl-PL" b="1" u="sng" dirty="0" smtClean="0"/>
              <a:t>Liczy </a:t>
            </a:r>
            <a:r>
              <a:rPr lang="pl-PL" b="1" u="sng" dirty="0"/>
              <a:t>się data wpływu do urzędu.</a:t>
            </a:r>
            <a:endParaRPr lang="pl-PL" b="1" dirty="0"/>
          </a:p>
          <a:p>
            <a:endParaRPr lang="pl-PL" b="1" dirty="0" smtClean="0"/>
          </a:p>
          <a:p>
            <a:r>
              <a:rPr lang="pl-PL" b="1" dirty="0" smtClean="0"/>
              <a:t>Po </a:t>
            </a:r>
            <a:r>
              <a:rPr lang="pl-PL" b="1" dirty="0"/>
              <a:t>zebraniu od wojewodów informacji o ofertach zakwalifikowanych do Programu Minister podejmie decyzję co do zakresu (wyboru modułu lub modułów), sposobu (kryteriów i wag kryteriów) podziału środków na Program i kwot dofinansowania dla beneficjentów.</a:t>
            </a:r>
          </a:p>
          <a:p>
            <a:endParaRPr lang="pl-PL" dirty="0">
              <a:effectLst/>
            </a:endParaRPr>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301208"/>
            <a:ext cx="2664296" cy="1484784"/>
          </a:xfrm>
          <a:prstGeom prst="rect">
            <a:avLst/>
          </a:prstGeom>
        </p:spPr>
      </p:pic>
    </p:spTree>
    <p:extLst>
      <p:ext uri="{BB962C8B-B14F-4D97-AF65-F5344CB8AC3E}">
        <p14:creationId xmlns:p14="http://schemas.microsoft.com/office/powerpoint/2010/main" val="1561677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539552" y="1443841"/>
            <a:ext cx="8064896" cy="2862322"/>
          </a:xfrm>
          <a:prstGeom prst="rect">
            <a:avLst/>
          </a:prstGeom>
        </p:spPr>
        <p:txBody>
          <a:bodyPr wrap="square">
            <a:spAutoFit/>
          </a:bodyPr>
          <a:lstStyle/>
          <a:p>
            <a:r>
              <a:rPr lang="pl-PL" b="1" dirty="0"/>
              <a:t>Wyniki konkursu z podziałem na beneficjentów zostaną podane do publicznej wiadomości na stronie internetowej Ministerstwa Rodziny, Pracy i Polityki Społecznej: www.gov.pl/rodzina</a:t>
            </a:r>
            <a:r>
              <a:rPr lang="pl-PL" b="1" u="sng" dirty="0"/>
              <a:t>,</a:t>
            </a:r>
            <a:r>
              <a:rPr lang="pl-PL" b="1" dirty="0"/>
              <a:t> w następujących terminach</a:t>
            </a:r>
            <a:r>
              <a:rPr lang="pl-PL" b="1" dirty="0" smtClean="0"/>
              <a:t>:</a:t>
            </a:r>
          </a:p>
          <a:p>
            <a:endParaRPr lang="pl-PL" b="1" dirty="0"/>
          </a:p>
          <a:p>
            <a:r>
              <a:rPr lang="pl-PL" b="1" dirty="0"/>
              <a:t>moduł 1 – do 27 listopada 2020 r.,</a:t>
            </a:r>
          </a:p>
          <a:p>
            <a:r>
              <a:rPr lang="pl-PL" b="1" dirty="0"/>
              <a:t>moduły 2-4 – do 15 stycznia 2021 r. </a:t>
            </a:r>
            <a:endParaRPr lang="pl-PL" b="1" dirty="0" smtClean="0"/>
          </a:p>
          <a:p>
            <a:endParaRPr lang="pl-PL" b="1" dirty="0"/>
          </a:p>
          <a:p>
            <a:r>
              <a:rPr lang="pl-PL" b="1" dirty="0" smtClean="0"/>
              <a:t>Podmioty</a:t>
            </a:r>
            <a:r>
              <a:rPr lang="pl-PL" b="1" dirty="0"/>
              <a:t>, które otrzymają dofinansowanie do tworzenia miejsc opieki dla dzieci do lat 3 z edycji 2021 (moduł 1 i 3), są zobowiązane do utrzymania miejsc opieki nad dziećmi do lat 3 przez okres 5 lat, tj. do 31 grudnia 2026 r.</a:t>
            </a:r>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589240"/>
            <a:ext cx="2664296" cy="1196752"/>
          </a:xfrm>
          <a:prstGeom prst="rect">
            <a:avLst/>
          </a:prstGeom>
        </p:spPr>
      </p:pic>
    </p:spTree>
    <p:extLst>
      <p:ext uri="{BB962C8B-B14F-4D97-AF65-F5344CB8AC3E}">
        <p14:creationId xmlns:p14="http://schemas.microsoft.com/office/powerpoint/2010/main" val="9940449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539552" y="1052736"/>
            <a:ext cx="7920880" cy="5909310"/>
          </a:xfrm>
          <a:prstGeom prst="rect">
            <a:avLst/>
          </a:prstGeom>
        </p:spPr>
        <p:txBody>
          <a:bodyPr wrap="square">
            <a:spAutoFit/>
          </a:bodyPr>
          <a:lstStyle/>
          <a:p>
            <a:r>
              <a:rPr lang="pl-PL" b="1" dirty="0" smtClean="0"/>
              <a:t>Wymagana dokumentacja:</a:t>
            </a:r>
          </a:p>
          <a:p>
            <a:endParaRPr lang="pl-PL" b="1" dirty="0"/>
          </a:p>
          <a:p>
            <a:r>
              <a:rPr lang="pl-PL" b="1" dirty="0" smtClean="0"/>
              <a:t>Kompletnie wypełniony formularz oferty zgodnie z opisem tabel/rubryk, podpisany przez osoby uprawnione do reprezentowania podmiotu wraz z załącznikami odpowiednimi dla danego modułu.</a:t>
            </a:r>
          </a:p>
          <a:p>
            <a:endParaRPr lang="pl-PL" b="1" dirty="0" smtClean="0"/>
          </a:p>
          <a:p>
            <a:r>
              <a:rPr lang="pl-PL" b="1" dirty="0" smtClean="0"/>
              <a:t>Moduł 1a i 1b</a:t>
            </a:r>
          </a:p>
          <a:p>
            <a:endParaRPr lang="pl-PL" b="1" dirty="0" smtClean="0"/>
          </a:p>
          <a:p>
            <a:r>
              <a:rPr lang="pl-PL" b="1" dirty="0"/>
              <a:t> </a:t>
            </a:r>
            <a:r>
              <a:rPr lang="pl-PL" b="1" dirty="0" smtClean="0"/>
              <a:t>a) w przypadku inwestycji budowlanej – program inwestycji ( zał. 10 do    Programu),</a:t>
            </a:r>
          </a:p>
          <a:p>
            <a:r>
              <a:rPr lang="pl-PL" b="1" dirty="0" smtClean="0"/>
              <a:t>b) </a:t>
            </a:r>
            <a:r>
              <a:rPr lang="pl-PL" b="1" dirty="0" smtClean="0"/>
              <a:t>tytuł </a:t>
            </a:r>
            <a:r>
              <a:rPr lang="pl-PL" b="1" dirty="0" smtClean="0"/>
              <a:t>prawny do lokalu, w którym będzie prowadzona instytucja opieki ( np. akt własności, umowa najmu, umowa przedwstępna najmu itp.),</a:t>
            </a:r>
          </a:p>
          <a:p>
            <a:r>
              <a:rPr lang="pl-PL" b="1" dirty="0" smtClean="0"/>
              <a:t>c) </a:t>
            </a:r>
            <a:r>
              <a:rPr lang="pl-PL" b="1" dirty="0" smtClean="0"/>
              <a:t>w </a:t>
            </a:r>
            <a:r>
              <a:rPr lang="pl-PL" b="1" dirty="0" smtClean="0"/>
              <a:t>przypadku remontu - opis realizacji zadania ( wzór określony przez wojewodę),</a:t>
            </a:r>
          </a:p>
          <a:p>
            <a:r>
              <a:rPr lang="pl-PL" b="1" dirty="0" smtClean="0"/>
              <a:t>d) </a:t>
            </a:r>
            <a:r>
              <a:rPr lang="pl-PL" b="1" dirty="0"/>
              <a:t>kalkulacja kosztów wg wzoru określonego przez wojewodę, przy czym w kalkulacji kosztów niezbędne jest uwzględnienie udziału kosztów pośrednich w całości kosztów realizacji zadania polegającego na tworzeniu miejsc </a:t>
            </a:r>
            <a:r>
              <a:rPr lang="pl-PL" b="1" dirty="0" smtClean="0"/>
              <a:t>opieki lub funkcjonowaniu miejsc opieki,</a:t>
            </a:r>
            <a:endParaRPr lang="pl-PL" b="1" dirty="0"/>
          </a:p>
          <a:p>
            <a:r>
              <a:rPr lang="pl-PL" b="1" dirty="0" smtClean="0"/>
              <a:t>e) </a:t>
            </a:r>
            <a:r>
              <a:rPr lang="pl-PL" b="1" dirty="0" smtClean="0"/>
              <a:t>w </a:t>
            </a:r>
            <a:r>
              <a:rPr lang="pl-PL" b="1" dirty="0" smtClean="0"/>
              <a:t>przypadku modułu 1a: oświadczenie o braku utworzonych przez </a:t>
            </a:r>
            <a:r>
              <a:rPr lang="pl-PL" b="1" dirty="0" err="1" smtClean="0"/>
              <a:t>jst</a:t>
            </a:r>
            <a:r>
              <a:rPr lang="pl-PL" b="1" dirty="0" smtClean="0"/>
              <a:t> instytucji opieki ( zał. 11 do Programu), </a:t>
            </a:r>
            <a:endParaRPr lang="pl-PL" b="1" dirty="0"/>
          </a:p>
          <a:p>
            <a:pPr marL="342900" indent="-342900">
              <a:buAutoNum type="arabicPeriod"/>
            </a:pPr>
            <a:endParaRPr lang="pl-PL" dirty="0"/>
          </a:p>
        </p:txBody>
      </p:sp>
    </p:spTree>
    <p:extLst>
      <p:ext uri="{BB962C8B-B14F-4D97-AF65-F5344CB8AC3E}">
        <p14:creationId xmlns:p14="http://schemas.microsoft.com/office/powerpoint/2010/main" val="255966707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836712"/>
            <a:ext cx="7920880" cy="5909310"/>
          </a:xfrm>
          <a:prstGeom prst="rect">
            <a:avLst/>
          </a:prstGeom>
        </p:spPr>
        <p:txBody>
          <a:bodyPr wrap="square">
            <a:spAutoFit/>
          </a:bodyPr>
          <a:lstStyle/>
          <a:p>
            <a:r>
              <a:rPr lang="pl-PL" b="1" dirty="0" smtClean="0"/>
              <a:t>f) W przypadku modułu 1b: dokument (np. uchwała rady gminy) potwierdzający istnienie lub planowane wprowadzenie w 2021 r. powszechnego systemu dofinansowania pobytu dzieci w instytucjach opieki.</a:t>
            </a:r>
          </a:p>
          <a:p>
            <a:r>
              <a:rPr lang="pl-PL" b="1" dirty="0" smtClean="0"/>
              <a:t>Jeśli gmina nie posiada lub nie planuje wprowadzenia powszechnego systemu pobytu dzieci również może złożyć ofertę.</a:t>
            </a:r>
          </a:p>
          <a:p>
            <a:endParaRPr lang="pl-PL" b="1" dirty="0"/>
          </a:p>
          <a:p>
            <a:r>
              <a:rPr lang="pl-PL" b="1" dirty="0" smtClean="0"/>
              <a:t>Moduł 2</a:t>
            </a:r>
          </a:p>
          <a:p>
            <a:endParaRPr lang="pl-PL" b="1" dirty="0" smtClean="0"/>
          </a:p>
          <a:p>
            <a:pPr marL="342900" indent="-342900">
              <a:buFontTx/>
              <a:buAutoNum type="alphaLcParenR"/>
            </a:pPr>
            <a:r>
              <a:rPr lang="pl-PL" b="1" dirty="0" smtClean="0"/>
              <a:t>kalkulacja </a:t>
            </a:r>
            <a:r>
              <a:rPr lang="pl-PL" b="1" dirty="0"/>
              <a:t>kosztów wg wzoru określonego przez wojewodę, przy czym w kalkulacji kosztów niezbędne jest uwzględnienie udziału kosztów pośrednich w całości kosztów realizacji zadania polegającego na </a:t>
            </a:r>
            <a:r>
              <a:rPr lang="pl-PL" b="1" dirty="0" smtClean="0"/>
              <a:t>funkcjonowaniu </a:t>
            </a:r>
            <a:r>
              <a:rPr lang="pl-PL" b="1" dirty="0"/>
              <a:t>miejsc opieki,</a:t>
            </a:r>
          </a:p>
          <a:p>
            <a:pPr marL="342900" indent="-342900">
              <a:buAutoNum type="alphaLcParenR"/>
            </a:pPr>
            <a:r>
              <a:rPr lang="pl-PL" b="1" dirty="0" smtClean="0"/>
              <a:t>wyciąg z rejestru żłobków i klubów dziecięcych ( na dzień składania oferty). Jeśli gmina nie ukończyła zadania polegającego na tworzeniu nowych miejsc opieki w ramach programu „ Maluch+” 2020 również może złożyć ofertę bez wymaganego dokumentu.</a:t>
            </a:r>
          </a:p>
          <a:p>
            <a:pPr marL="342900" indent="-342900">
              <a:buAutoNum type="alphaLcParenR"/>
            </a:pPr>
            <a:r>
              <a:rPr lang="pl-PL" b="1" dirty="0"/>
              <a:t>o</a:t>
            </a:r>
            <a:r>
              <a:rPr lang="pl-PL" b="1" dirty="0" smtClean="0"/>
              <a:t>świadczenie o przeciętnej miesięcznej liczbie dotowanych przez gminę dzieci w niepublicznych żłobkach i klubach dziecięcych w 2020 r. ( zał. 12 do Programu). Gminy nie dotujące miejsc opieki w niepublicznych żłobkach i klubach dziecięcych również mogą składać ofertę konkursową.</a:t>
            </a:r>
            <a:endParaRPr lang="pl-PL" b="1" dirty="0"/>
          </a:p>
          <a:p>
            <a:endParaRPr lang="pl-PL" b="1" dirty="0"/>
          </a:p>
        </p:txBody>
      </p:sp>
    </p:spTree>
    <p:extLst>
      <p:ext uri="{BB962C8B-B14F-4D97-AF65-F5344CB8AC3E}">
        <p14:creationId xmlns:p14="http://schemas.microsoft.com/office/powerpoint/2010/main" val="26564997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611560" y="476671"/>
            <a:ext cx="8064896" cy="4896545"/>
          </a:xfrm>
        </p:spPr>
        <p:txBody>
          <a:bodyPr>
            <a:noAutofit/>
          </a:bodyPr>
          <a:lstStyle/>
          <a:p>
            <a:pPr>
              <a:lnSpc>
                <a:spcPct val="170000"/>
              </a:lnSpc>
              <a:spcBef>
                <a:spcPts val="600"/>
              </a:spcBef>
            </a:pPr>
            <a:r>
              <a:rPr lang="pl-PL" b="1" dirty="0" smtClean="0">
                <a:solidFill>
                  <a:schemeClr val="tx1"/>
                </a:solidFill>
                <a:latin typeface="+mj-lt"/>
              </a:rPr>
              <a:t>Cele Programu: </a:t>
            </a:r>
          </a:p>
          <a:p>
            <a:pPr>
              <a:lnSpc>
                <a:spcPct val="170000"/>
              </a:lnSpc>
              <a:spcBef>
                <a:spcPts val="600"/>
              </a:spcBef>
            </a:pPr>
            <a:endParaRPr lang="pl-PL" b="1" dirty="0" smtClean="0">
              <a:solidFill>
                <a:schemeClr val="tx1"/>
              </a:solidFill>
              <a:latin typeface="+mj-lt"/>
            </a:endParaRPr>
          </a:p>
          <a:p>
            <a:pPr>
              <a:lnSpc>
                <a:spcPct val="170000"/>
              </a:lnSpc>
              <a:spcBef>
                <a:spcPts val="600"/>
              </a:spcBef>
            </a:pPr>
            <a:r>
              <a:rPr lang="pl-PL" b="1" dirty="0" smtClean="0">
                <a:solidFill>
                  <a:schemeClr val="tx1"/>
                </a:solidFill>
                <a:latin typeface="+mj-lt"/>
              </a:rPr>
              <a:t>Zwiększenie dostępności terytorialnej i finansowej </a:t>
            </a:r>
          </a:p>
          <a:p>
            <a:pPr>
              <a:lnSpc>
                <a:spcPct val="170000"/>
              </a:lnSpc>
              <a:spcBef>
                <a:spcPts val="600"/>
              </a:spcBef>
            </a:pPr>
            <a:r>
              <a:rPr lang="pl-PL" b="1" dirty="0" smtClean="0">
                <a:solidFill>
                  <a:schemeClr val="tx1"/>
                </a:solidFill>
                <a:latin typeface="+mj-lt"/>
              </a:rPr>
              <a:t>miejsc opieki w żłobkach, </a:t>
            </a:r>
          </a:p>
          <a:p>
            <a:pPr>
              <a:lnSpc>
                <a:spcPct val="170000"/>
              </a:lnSpc>
              <a:spcBef>
                <a:spcPts val="600"/>
              </a:spcBef>
            </a:pPr>
            <a:r>
              <a:rPr lang="pl-PL" b="1" dirty="0" smtClean="0">
                <a:solidFill>
                  <a:schemeClr val="tx1"/>
                </a:solidFill>
                <a:latin typeface="+mj-lt"/>
              </a:rPr>
              <a:t>klubach dziecięcych i u dziennych opiekunów</a:t>
            </a:r>
          </a:p>
          <a:p>
            <a:pPr>
              <a:lnSpc>
                <a:spcPct val="170000"/>
              </a:lnSpc>
              <a:spcBef>
                <a:spcPts val="600"/>
              </a:spcBef>
            </a:pPr>
            <a:endParaRPr lang="pl-PL" b="1" dirty="0" smtClean="0">
              <a:solidFill>
                <a:schemeClr val="tx1"/>
              </a:solidFill>
              <a:latin typeface="+mj-lt"/>
            </a:endParaRPr>
          </a:p>
          <a:p>
            <a:pPr>
              <a:lnSpc>
                <a:spcPct val="170000"/>
              </a:lnSpc>
              <a:spcBef>
                <a:spcPts val="600"/>
              </a:spcBef>
            </a:pPr>
            <a:r>
              <a:rPr lang="pl-PL" b="1" dirty="0" smtClean="0">
                <a:solidFill>
                  <a:schemeClr val="tx1"/>
                </a:solidFill>
                <a:latin typeface="+mj-lt"/>
              </a:rPr>
              <a:t>Zwiększenie stopy zatrudnienia</a:t>
            </a:r>
          </a:p>
        </p:txBody>
      </p:sp>
      <p:sp>
        <p:nvSpPr>
          <p:cNvPr id="2" name="Strzałka w dół 1"/>
          <p:cNvSpPr/>
          <p:nvPr/>
        </p:nvSpPr>
        <p:spPr>
          <a:xfrm>
            <a:off x="4499992" y="3573016"/>
            <a:ext cx="45719"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589240"/>
            <a:ext cx="2664296" cy="1196752"/>
          </a:xfrm>
          <a:prstGeom prst="rect">
            <a:avLst/>
          </a:prstGeom>
        </p:spPr>
      </p:pic>
    </p:spTree>
    <p:extLst>
      <p:ext uri="{BB962C8B-B14F-4D97-AF65-F5344CB8AC3E}">
        <p14:creationId xmlns:p14="http://schemas.microsoft.com/office/powerpoint/2010/main" val="30909107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352002"/>
            <a:ext cx="2664296" cy="1484784"/>
          </a:xfrm>
          <a:prstGeom prst="rect">
            <a:avLst/>
          </a:prstGeom>
        </p:spPr>
      </p:pic>
      <p:sp>
        <p:nvSpPr>
          <p:cNvPr id="3" name="Prostokąt 2"/>
          <p:cNvSpPr/>
          <p:nvPr/>
        </p:nvSpPr>
        <p:spPr>
          <a:xfrm>
            <a:off x="323528" y="476672"/>
            <a:ext cx="8640960" cy="5355312"/>
          </a:xfrm>
          <a:prstGeom prst="rect">
            <a:avLst/>
          </a:prstGeom>
        </p:spPr>
        <p:txBody>
          <a:bodyPr wrap="square">
            <a:spAutoFit/>
          </a:bodyPr>
          <a:lstStyle/>
          <a:p>
            <a:endParaRPr lang="pl-PL" b="1" dirty="0"/>
          </a:p>
          <a:p>
            <a:r>
              <a:rPr lang="pl-PL" b="1" dirty="0"/>
              <a:t>Moduł </a:t>
            </a:r>
            <a:r>
              <a:rPr lang="pl-PL" b="1" dirty="0" smtClean="0"/>
              <a:t>3</a:t>
            </a:r>
          </a:p>
          <a:p>
            <a:endParaRPr lang="pl-PL" b="1" dirty="0"/>
          </a:p>
          <a:p>
            <a:r>
              <a:rPr lang="pl-PL" b="1" dirty="0"/>
              <a:t>a) w przypadku inwestycji budowlanej – program inwestycji ( zał. 10 do    Programu),</a:t>
            </a:r>
          </a:p>
          <a:p>
            <a:r>
              <a:rPr lang="pl-PL" b="1" dirty="0"/>
              <a:t>b) </a:t>
            </a:r>
            <a:r>
              <a:rPr lang="pl-PL" b="1" dirty="0" smtClean="0"/>
              <a:t>tytuł </a:t>
            </a:r>
            <a:r>
              <a:rPr lang="pl-PL" b="1" dirty="0"/>
              <a:t>prawny do lokalu, w którym będzie prowadzona instytucja opieki ( np. akt własności, umowa najmu, umowa przedwstępna najmu itp.),</a:t>
            </a:r>
          </a:p>
          <a:p>
            <a:r>
              <a:rPr lang="pl-PL" b="1" dirty="0"/>
              <a:t>c) </a:t>
            </a:r>
            <a:r>
              <a:rPr lang="pl-PL" b="1" dirty="0" smtClean="0"/>
              <a:t>w </a:t>
            </a:r>
            <a:r>
              <a:rPr lang="pl-PL" b="1" dirty="0"/>
              <a:t>przypadku remontu - opis realizacji zadania ( wzór określony przez wojewodę</a:t>
            </a:r>
            <a:r>
              <a:rPr lang="pl-PL" b="1" dirty="0" smtClean="0"/>
              <a:t>),</a:t>
            </a:r>
          </a:p>
          <a:p>
            <a:r>
              <a:rPr lang="pl-PL" b="1" dirty="0" smtClean="0"/>
              <a:t>d) w przypadku oferty dotyczącej uczelni, składanej przez podmiot współpracujący, do oferty należy dołączyć umowę ( porozumienie) współpracy z uczelnią,</a:t>
            </a:r>
          </a:p>
          <a:p>
            <a:r>
              <a:rPr lang="pl-PL" b="1" dirty="0" smtClean="0"/>
              <a:t>e) </a:t>
            </a:r>
            <a:r>
              <a:rPr lang="pl-PL" b="1" dirty="0" smtClean="0"/>
              <a:t>w </a:t>
            </a:r>
            <a:r>
              <a:rPr lang="pl-PL" b="1" dirty="0" smtClean="0"/>
              <a:t>przypadku oferty dotyczącej pracodawcy, składanej przez podmiot współpracujący, do oferty należy dołączyć umowę ( porozumienie) współpracy z pracodawcą,</a:t>
            </a:r>
            <a:endParaRPr lang="pl-PL" b="1" dirty="0"/>
          </a:p>
          <a:p>
            <a:r>
              <a:rPr lang="pl-PL" b="1" dirty="0"/>
              <a:t>f</a:t>
            </a:r>
            <a:r>
              <a:rPr lang="pl-PL" b="1" dirty="0" smtClean="0"/>
              <a:t>) kalkulacja kosztów wg wzoru określonego przez wojewodę, przy czym w kalkulacji kosztów niezbędne jest uwzględnienie udziału kosztów pośrednich w całości kosztów realizacji zadania polegającego na tworzeniu miejsc opieki,</a:t>
            </a:r>
          </a:p>
          <a:p>
            <a:r>
              <a:rPr lang="pl-PL" b="1" dirty="0" smtClean="0"/>
              <a:t>g) </a:t>
            </a:r>
            <a:r>
              <a:rPr lang="pl-PL" b="1" dirty="0"/>
              <a:t>w</a:t>
            </a:r>
            <a:r>
              <a:rPr lang="pl-PL" b="1" dirty="0" smtClean="0"/>
              <a:t> przypadku osób fizycznych - oświadczenie o zapoznaniu się z klauzulą informacyjną dotyczącą ochrony danych osobowych w związku z uczestnictwem w Programie ( zał. 28 do Programu) oraz oświadczenie o wyrażeniu zgody na przetwarzanie danych osobowych przez wojewodę ( wzór określony przez wojewodę)</a:t>
            </a:r>
            <a:endParaRPr lang="pl-PL" b="1" dirty="0"/>
          </a:p>
        </p:txBody>
      </p:sp>
    </p:spTree>
    <p:extLst>
      <p:ext uri="{BB962C8B-B14F-4D97-AF65-F5344CB8AC3E}">
        <p14:creationId xmlns:p14="http://schemas.microsoft.com/office/powerpoint/2010/main" val="18871542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51520" y="889844"/>
            <a:ext cx="8640960" cy="3693319"/>
          </a:xfrm>
          <a:prstGeom prst="rect">
            <a:avLst/>
          </a:prstGeom>
        </p:spPr>
        <p:txBody>
          <a:bodyPr wrap="square">
            <a:spAutoFit/>
          </a:bodyPr>
          <a:lstStyle/>
          <a:p>
            <a:r>
              <a:rPr lang="pl-PL" b="1" dirty="0"/>
              <a:t>Moduł </a:t>
            </a:r>
            <a:r>
              <a:rPr lang="pl-PL" b="1" dirty="0" smtClean="0"/>
              <a:t>4</a:t>
            </a:r>
          </a:p>
          <a:p>
            <a:endParaRPr lang="pl-PL" b="1" dirty="0"/>
          </a:p>
          <a:p>
            <a:r>
              <a:rPr lang="pl-PL" b="1" dirty="0" smtClean="0"/>
              <a:t>a) w </a:t>
            </a:r>
            <a:r>
              <a:rPr lang="pl-PL" b="1" dirty="0"/>
              <a:t>przypadku oferty dotyczącej uczelni, składanej przez podmiot współpracujący, do oferty należy dołączyć umowę ( porozumienie) współpracy z uczelnią,</a:t>
            </a:r>
          </a:p>
          <a:p>
            <a:r>
              <a:rPr lang="pl-PL" b="1" dirty="0" smtClean="0"/>
              <a:t>b) w </a:t>
            </a:r>
            <a:r>
              <a:rPr lang="pl-PL" b="1" dirty="0"/>
              <a:t>przypadku oferty dotyczącej pracodawcy, składanej przez podmiot współpracujący, do oferty należy dołączyć umowę ( porozumienie) współpracy z pracodawcą,</a:t>
            </a:r>
          </a:p>
          <a:p>
            <a:r>
              <a:rPr lang="pl-PL" b="1" dirty="0"/>
              <a:t>c</a:t>
            </a:r>
            <a:r>
              <a:rPr lang="pl-PL" b="1" dirty="0" smtClean="0"/>
              <a:t>) </a:t>
            </a:r>
            <a:r>
              <a:rPr lang="pl-PL" b="1" dirty="0"/>
              <a:t>w przypadku osób fizycznych - oświadczenie o zapoznaniu się z klauzulą informacyjną dotyczącą ochrony danych osobowych w związku z uczestnictwem w Programie ( zał. 28 do Programu) oraz oświadczenie o wyrażeniu zgody na przetwarzanie danych osobowych przez wojewodę ( wzór określony przez wojewodę</a:t>
            </a:r>
            <a:r>
              <a:rPr lang="pl-PL" b="1" dirty="0" smtClean="0"/>
              <a:t>).</a:t>
            </a:r>
          </a:p>
          <a:p>
            <a:endParaRPr lang="pl-PL" b="1"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301208"/>
            <a:ext cx="2664296" cy="1484784"/>
          </a:xfrm>
          <a:prstGeom prst="rect">
            <a:avLst/>
          </a:prstGeom>
        </p:spPr>
      </p:pic>
    </p:spTree>
    <p:extLst>
      <p:ext uri="{BB962C8B-B14F-4D97-AF65-F5344CB8AC3E}">
        <p14:creationId xmlns:p14="http://schemas.microsoft.com/office/powerpoint/2010/main" val="1993885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51520" y="612845"/>
            <a:ext cx="8640960" cy="6186309"/>
          </a:xfrm>
          <a:prstGeom prst="rect">
            <a:avLst/>
          </a:prstGeom>
        </p:spPr>
        <p:txBody>
          <a:bodyPr wrap="square">
            <a:spAutoFit/>
          </a:bodyPr>
          <a:lstStyle/>
          <a:p>
            <a:r>
              <a:rPr lang="pl-PL" b="1" dirty="0" smtClean="0"/>
              <a:t>Najczęstsze błędy przy wypełnianiu oferty:</a:t>
            </a:r>
          </a:p>
          <a:p>
            <a:endParaRPr lang="pl-PL" b="1" dirty="0"/>
          </a:p>
          <a:p>
            <a:pPr marL="342900" indent="-342900">
              <a:buAutoNum type="arabicPeriod"/>
            </a:pPr>
            <a:r>
              <a:rPr lang="pl-PL" b="1" dirty="0" smtClean="0"/>
              <a:t>Oferta dla </a:t>
            </a:r>
            <a:r>
              <a:rPr lang="pl-PL" b="1" dirty="0" err="1" smtClean="0"/>
              <a:t>jst</a:t>
            </a:r>
            <a:r>
              <a:rPr lang="pl-PL" b="1" dirty="0" smtClean="0"/>
              <a:t>:</a:t>
            </a:r>
          </a:p>
          <a:p>
            <a:r>
              <a:rPr lang="pl-PL" b="1" dirty="0" smtClean="0"/>
              <a:t> - brak daty oraz miejsca złożenia oferty,</a:t>
            </a:r>
          </a:p>
          <a:p>
            <a:r>
              <a:rPr lang="pl-PL" b="1" dirty="0"/>
              <a:t> </a:t>
            </a:r>
            <a:r>
              <a:rPr lang="pl-PL" b="1" dirty="0" smtClean="0"/>
              <a:t>- wypełnienie wszystkich pól „ podmiot wnioskujący” , gdy tymczasem   należy wpisać gminę, powiat lub województwo w zależności jaki podmiot wnioskuje,</a:t>
            </a:r>
          </a:p>
          <a:p>
            <a:r>
              <a:rPr lang="pl-PL" b="1" dirty="0" smtClean="0"/>
              <a:t> - w tabeli powinna być nazwa żłobka, klubu dziecięcego lub dziennego opiekuna i jego adres, a nie nazwa gminy,</a:t>
            </a:r>
          </a:p>
          <a:p>
            <a:r>
              <a:rPr lang="pl-PL" b="1" dirty="0" smtClean="0"/>
              <a:t> - brak podpisu wójta, burmistrza i skarbnika.</a:t>
            </a:r>
          </a:p>
          <a:p>
            <a:endParaRPr lang="pl-PL" b="1" dirty="0"/>
          </a:p>
          <a:p>
            <a:r>
              <a:rPr lang="pl-PL" b="1" dirty="0" smtClean="0"/>
              <a:t>2. Oferta dla podmiotów niepublicznych:</a:t>
            </a:r>
          </a:p>
          <a:p>
            <a:r>
              <a:rPr lang="pl-PL" b="1" dirty="0" smtClean="0"/>
              <a:t> - brak </a:t>
            </a:r>
            <a:r>
              <a:rPr lang="pl-PL" b="1" dirty="0"/>
              <a:t>daty oraz miejsca złożenia oferty</a:t>
            </a:r>
            <a:r>
              <a:rPr lang="pl-PL" b="1" dirty="0" smtClean="0"/>
              <a:t>,</a:t>
            </a:r>
          </a:p>
          <a:p>
            <a:r>
              <a:rPr lang="pl-PL" b="1" dirty="0" smtClean="0"/>
              <a:t> - wypełnienie pola „ podmiot składający ofertę” nawet jeśli oferent nie współpracuje z uczelnią,</a:t>
            </a:r>
          </a:p>
          <a:p>
            <a:r>
              <a:rPr lang="pl-PL" b="1" dirty="0" smtClean="0"/>
              <a:t> - brak wypełnienia pola gmina i kod terytorialny ( lub błędny kod terytorialny),</a:t>
            </a:r>
            <a:endParaRPr lang="pl-PL" b="1" dirty="0"/>
          </a:p>
          <a:p>
            <a:r>
              <a:rPr lang="pl-PL" b="1" dirty="0" smtClean="0"/>
              <a:t> - w </a:t>
            </a:r>
            <a:r>
              <a:rPr lang="pl-PL" b="1" dirty="0"/>
              <a:t>tabeli powinna być nazwa żłobka, klubu dziecięcego lub dziennego opiekuna i jego adres, a nie nazwa </a:t>
            </a:r>
            <a:r>
              <a:rPr lang="pl-PL" b="1" dirty="0" smtClean="0"/>
              <a:t>podmiotu wnioskującego,</a:t>
            </a:r>
          </a:p>
          <a:p>
            <a:r>
              <a:rPr lang="pl-PL" b="1" dirty="0" smtClean="0"/>
              <a:t> - w tabeli brak wypełnienia formy opieki nad dziećmi w wieku do lat 3,</a:t>
            </a:r>
          </a:p>
          <a:p>
            <a:r>
              <a:rPr lang="pl-PL" b="1" dirty="0" smtClean="0"/>
              <a:t> - brak podpisu osoby reprezentującej podmiot.</a:t>
            </a:r>
            <a:endParaRPr lang="pl-PL" b="1" dirty="0"/>
          </a:p>
          <a:p>
            <a:endParaRPr lang="pl-PL" b="1" dirty="0" smtClean="0"/>
          </a:p>
          <a:p>
            <a:endParaRPr lang="pl-PL" b="1" dirty="0"/>
          </a:p>
          <a:p>
            <a:endParaRPr lang="pl-PL" b="1" dirty="0"/>
          </a:p>
        </p:txBody>
      </p:sp>
    </p:spTree>
    <p:extLst>
      <p:ext uri="{BB962C8B-B14F-4D97-AF65-F5344CB8AC3E}">
        <p14:creationId xmlns:p14="http://schemas.microsoft.com/office/powerpoint/2010/main" val="2614684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268760"/>
            <a:ext cx="8640960" cy="5256584"/>
          </a:xfrm>
        </p:spPr>
        <p:txBody>
          <a:bodyPr/>
          <a:lstStyle/>
          <a:p>
            <a:endParaRPr lang="pl-PL" dirty="0"/>
          </a:p>
        </p:txBody>
      </p:sp>
      <p:sp>
        <p:nvSpPr>
          <p:cNvPr id="3" name="Symbol zastępczy tekstu 2"/>
          <p:cNvSpPr>
            <a:spLocks noGrp="1"/>
          </p:cNvSpPr>
          <p:nvPr>
            <p:ph type="body" idx="1"/>
          </p:nvPr>
        </p:nvSpPr>
        <p:spPr>
          <a:xfrm>
            <a:off x="1367365" y="692697"/>
            <a:ext cx="6417734" cy="936104"/>
          </a:xfrm>
        </p:spPr>
        <p:txBody>
          <a:bodyPr/>
          <a:lstStyle/>
          <a:p>
            <a:r>
              <a:rPr lang="pl-PL" altLang="pl-PL" sz="2400" dirty="0">
                <a:solidFill>
                  <a:srgbClr val="003366"/>
                </a:solidFill>
              </a:rPr>
              <a:t>Wzór oferty konkursowej  - moduł 1a</a:t>
            </a:r>
          </a:p>
          <a:p>
            <a:endParaRPr lang="pl-PL" dirty="0"/>
          </a:p>
        </p:txBody>
      </p:sp>
      <p:graphicFrame>
        <p:nvGraphicFramePr>
          <p:cNvPr id="7" name="Obiekt 4">
            <a:extLst>
              <a:ext uri="{FF2B5EF4-FFF2-40B4-BE49-F238E27FC236}">
                <a16:creationId xmlns="" xmlns:a16="http://schemas.microsoft.com/office/drawing/2014/main" id="{E6F99BC1-D0B2-4D1E-8EA0-BA9C22D4F177}"/>
              </a:ext>
            </a:extLst>
          </p:cNvPr>
          <p:cNvGraphicFramePr>
            <a:graphicFrameLocks noChangeAspect="1"/>
          </p:cNvGraphicFramePr>
          <p:nvPr>
            <p:extLst>
              <p:ext uri="{D42A27DB-BD31-4B8C-83A1-F6EECF244321}">
                <p14:modId xmlns:p14="http://schemas.microsoft.com/office/powerpoint/2010/main" val="1726038692"/>
              </p:ext>
            </p:extLst>
          </p:nvPr>
        </p:nvGraphicFramePr>
        <p:xfrm>
          <a:off x="251520" y="1268760"/>
          <a:ext cx="8640959" cy="5216178"/>
        </p:xfrm>
        <a:graphic>
          <a:graphicData uri="http://schemas.openxmlformats.org/presentationml/2006/ole">
            <mc:AlternateContent xmlns:mc="http://schemas.openxmlformats.org/markup-compatibility/2006">
              <mc:Choice xmlns:v="urn:schemas-microsoft-com:vml" Requires="v">
                <p:oleObj spid="_x0000_s1030" name="Arkusz" r:id="rId3" imgW="18402343" imgH="15954483" progId="Excel.Sheet.8">
                  <p:embed/>
                </p:oleObj>
              </mc:Choice>
              <mc:Fallback>
                <p:oleObj name="Arkusz" r:id="rId3" imgW="18402343" imgH="15954483"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268760"/>
                        <a:ext cx="8640959" cy="521617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234250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268760"/>
            <a:ext cx="8640960" cy="5184576"/>
          </a:xfrm>
        </p:spPr>
        <p:txBody>
          <a:bodyPr/>
          <a:lstStyle/>
          <a:p>
            <a:endParaRPr lang="pl-PL" dirty="0"/>
          </a:p>
        </p:txBody>
      </p:sp>
      <p:sp>
        <p:nvSpPr>
          <p:cNvPr id="3" name="Symbol zastępczy tekstu 2"/>
          <p:cNvSpPr>
            <a:spLocks noGrp="1"/>
          </p:cNvSpPr>
          <p:nvPr>
            <p:ph type="body" idx="1"/>
          </p:nvPr>
        </p:nvSpPr>
        <p:spPr>
          <a:xfrm>
            <a:off x="690032" y="692697"/>
            <a:ext cx="8202448" cy="936104"/>
          </a:xfrm>
        </p:spPr>
        <p:txBody>
          <a:bodyPr/>
          <a:lstStyle/>
          <a:p>
            <a:r>
              <a:rPr lang="pl-PL" altLang="pl-PL" sz="2400" dirty="0">
                <a:solidFill>
                  <a:srgbClr val="003366"/>
                </a:solidFill>
              </a:rPr>
              <a:t>Wzór oferty konkursowej  - moduł </a:t>
            </a:r>
            <a:r>
              <a:rPr lang="pl-PL" altLang="pl-PL" sz="2400" dirty="0" smtClean="0">
                <a:solidFill>
                  <a:srgbClr val="003366"/>
                </a:solidFill>
              </a:rPr>
              <a:t>1b</a:t>
            </a:r>
            <a:endParaRPr lang="pl-PL" altLang="pl-PL" sz="2400" dirty="0">
              <a:solidFill>
                <a:srgbClr val="003366"/>
              </a:solidFill>
            </a:endParaRPr>
          </a:p>
          <a:p>
            <a:endParaRPr lang="pl-PL" dirty="0"/>
          </a:p>
        </p:txBody>
      </p:sp>
      <p:graphicFrame>
        <p:nvGraphicFramePr>
          <p:cNvPr id="4" name="Obiekt 1">
            <a:extLst>
              <a:ext uri="{FF2B5EF4-FFF2-40B4-BE49-F238E27FC236}">
                <a16:creationId xmlns="" xmlns:a16="http://schemas.microsoft.com/office/drawing/2014/main" id="{4AE4D2D6-98FF-42C0-9091-2392DAEDF585}"/>
              </a:ext>
            </a:extLst>
          </p:cNvPr>
          <p:cNvGraphicFramePr>
            <a:graphicFrameLocks noChangeAspect="1"/>
          </p:cNvGraphicFramePr>
          <p:nvPr>
            <p:extLst>
              <p:ext uri="{D42A27DB-BD31-4B8C-83A1-F6EECF244321}">
                <p14:modId xmlns:p14="http://schemas.microsoft.com/office/powerpoint/2010/main" val="4114177272"/>
              </p:ext>
            </p:extLst>
          </p:nvPr>
        </p:nvGraphicFramePr>
        <p:xfrm>
          <a:off x="251520" y="1268761"/>
          <a:ext cx="8640960" cy="5328591"/>
        </p:xfrm>
        <a:graphic>
          <a:graphicData uri="http://schemas.openxmlformats.org/presentationml/2006/ole">
            <mc:AlternateContent xmlns:mc="http://schemas.openxmlformats.org/markup-compatibility/2006">
              <mc:Choice xmlns:v="urn:schemas-microsoft-com:vml" Requires="v">
                <p:oleObj spid="_x0000_s2054" name="Arkusz" r:id="rId3" imgW="17897443" imgH="16392455" progId="Excel.Sheet.8">
                  <p:embed/>
                </p:oleObj>
              </mc:Choice>
              <mc:Fallback>
                <p:oleObj name="Arkusz" r:id="rId3" imgW="17897443" imgH="1639245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268761"/>
                        <a:ext cx="8640960" cy="5328591"/>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405023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124744"/>
            <a:ext cx="8640960" cy="5328592"/>
          </a:xfrm>
        </p:spPr>
        <p:txBody>
          <a:bodyPr/>
          <a:lstStyle/>
          <a:p>
            <a:endParaRPr lang="pl-PL" dirty="0"/>
          </a:p>
        </p:txBody>
      </p:sp>
      <p:sp>
        <p:nvSpPr>
          <p:cNvPr id="3" name="Symbol zastępczy tekstu 2"/>
          <p:cNvSpPr>
            <a:spLocks noGrp="1"/>
          </p:cNvSpPr>
          <p:nvPr>
            <p:ph type="body" idx="1"/>
          </p:nvPr>
        </p:nvSpPr>
        <p:spPr>
          <a:xfrm>
            <a:off x="690032" y="620689"/>
            <a:ext cx="8058432" cy="864096"/>
          </a:xfrm>
        </p:spPr>
        <p:txBody>
          <a:bodyPr/>
          <a:lstStyle/>
          <a:p>
            <a:r>
              <a:rPr lang="pl-PL" altLang="pl-PL" sz="2400" dirty="0">
                <a:solidFill>
                  <a:schemeClr val="tx1"/>
                </a:solidFill>
              </a:rPr>
              <a:t>Wzór oferty konkursowej – moduł 2</a:t>
            </a:r>
          </a:p>
          <a:p>
            <a:endParaRPr lang="pl-PL" dirty="0"/>
          </a:p>
        </p:txBody>
      </p:sp>
      <p:graphicFrame>
        <p:nvGraphicFramePr>
          <p:cNvPr id="4" name="Obiekt 1">
            <a:extLst>
              <a:ext uri="{FF2B5EF4-FFF2-40B4-BE49-F238E27FC236}">
                <a16:creationId xmlns="" xmlns:a16="http://schemas.microsoft.com/office/drawing/2014/main" id="{9BBA2BB3-29FE-4ED3-AB0E-BB03F9103581}"/>
              </a:ext>
            </a:extLst>
          </p:cNvPr>
          <p:cNvGraphicFramePr>
            <a:graphicFrameLocks noChangeAspect="1"/>
          </p:cNvGraphicFramePr>
          <p:nvPr>
            <p:extLst>
              <p:ext uri="{D42A27DB-BD31-4B8C-83A1-F6EECF244321}">
                <p14:modId xmlns:p14="http://schemas.microsoft.com/office/powerpoint/2010/main" val="113498567"/>
              </p:ext>
            </p:extLst>
          </p:nvPr>
        </p:nvGraphicFramePr>
        <p:xfrm>
          <a:off x="251521" y="1124744"/>
          <a:ext cx="8640960" cy="5328592"/>
        </p:xfrm>
        <a:graphic>
          <a:graphicData uri="http://schemas.openxmlformats.org/presentationml/2006/ole">
            <mc:AlternateContent xmlns:mc="http://schemas.openxmlformats.org/markup-compatibility/2006">
              <mc:Choice xmlns:v="urn:schemas-microsoft-com:vml" Requires="v">
                <p:oleObj spid="_x0000_s3078" name="Arkusz" r:id="rId3" imgW="18021429" imgH="13753960" progId="Excel.Sheet.8">
                  <p:embed/>
                </p:oleObj>
              </mc:Choice>
              <mc:Fallback>
                <p:oleObj name="Arkusz" r:id="rId3" imgW="18021429" imgH="1375396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1" y="1124744"/>
                        <a:ext cx="8640960" cy="532859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822899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340768"/>
            <a:ext cx="8640960" cy="5328592"/>
          </a:xfrm>
        </p:spPr>
        <p:txBody>
          <a:bodyPr/>
          <a:lstStyle/>
          <a:p>
            <a:endParaRPr lang="pl-PL" dirty="0"/>
          </a:p>
        </p:txBody>
      </p:sp>
      <p:sp>
        <p:nvSpPr>
          <p:cNvPr id="3" name="Symbol zastępczy tekstu 2"/>
          <p:cNvSpPr>
            <a:spLocks noGrp="1"/>
          </p:cNvSpPr>
          <p:nvPr>
            <p:ph type="body" idx="1"/>
          </p:nvPr>
        </p:nvSpPr>
        <p:spPr>
          <a:xfrm>
            <a:off x="690032" y="620689"/>
            <a:ext cx="7842408" cy="1008112"/>
          </a:xfrm>
        </p:spPr>
        <p:txBody>
          <a:bodyPr/>
          <a:lstStyle/>
          <a:p>
            <a:r>
              <a:rPr lang="pl-PL" altLang="pl-PL" sz="2400" dirty="0">
                <a:solidFill>
                  <a:srgbClr val="003366"/>
                </a:solidFill>
              </a:rPr>
              <a:t>Wzór oferty konkursowej  - moduł 3</a:t>
            </a:r>
          </a:p>
          <a:p>
            <a:endParaRPr lang="pl-PL" dirty="0"/>
          </a:p>
        </p:txBody>
      </p:sp>
      <p:graphicFrame>
        <p:nvGraphicFramePr>
          <p:cNvPr id="4" name="Obiekt 1">
            <a:extLst>
              <a:ext uri="{FF2B5EF4-FFF2-40B4-BE49-F238E27FC236}">
                <a16:creationId xmlns="" xmlns:a16="http://schemas.microsoft.com/office/drawing/2014/main" id="{42B1D9CE-B854-4551-819E-55CE31145FCC}"/>
              </a:ext>
            </a:extLst>
          </p:cNvPr>
          <p:cNvGraphicFramePr>
            <a:graphicFrameLocks noChangeAspect="1"/>
          </p:cNvGraphicFramePr>
          <p:nvPr>
            <p:extLst>
              <p:ext uri="{D42A27DB-BD31-4B8C-83A1-F6EECF244321}">
                <p14:modId xmlns:p14="http://schemas.microsoft.com/office/powerpoint/2010/main" val="1111401843"/>
              </p:ext>
            </p:extLst>
          </p:nvPr>
        </p:nvGraphicFramePr>
        <p:xfrm>
          <a:off x="247165" y="1330805"/>
          <a:ext cx="8640960" cy="5328592"/>
        </p:xfrm>
        <a:graphic>
          <a:graphicData uri="http://schemas.openxmlformats.org/presentationml/2006/ole">
            <mc:AlternateContent xmlns:mc="http://schemas.openxmlformats.org/markup-compatibility/2006">
              <mc:Choice xmlns:v="urn:schemas-microsoft-com:vml" Requires="v">
                <p:oleObj spid="_x0000_s5125" name="Arkusz" r:id="rId4" imgW="15897128" imgH="14887594" progId="Excel.Sheet.8">
                  <p:embed/>
                </p:oleObj>
              </mc:Choice>
              <mc:Fallback>
                <p:oleObj name="Arkusz" r:id="rId4" imgW="15897128" imgH="1488759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165" y="1330805"/>
                        <a:ext cx="8640960" cy="532859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549156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412776"/>
            <a:ext cx="8640960" cy="5184576"/>
          </a:xfrm>
        </p:spPr>
        <p:txBody>
          <a:bodyPr/>
          <a:lstStyle/>
          <a:p>
            <a:endParaRPr lang="pl-PL" dirty="0"/>
          </a:p>
        </p:txBody>
      </p:sp>
      <p:sp>
        <p:nvSpPr>
          <p:cNvPr id="3" name="Symbol zastępczy tekstu 2"/>
          <p:cNvSpPr>
            <a:spLocks noGrp="1"/>
          </p:cNvSpPr>
          <p:nvPr>
            <p:ph type="body" idx="1"/>
          </p:nvPr>
        </p:nvSpPr>
        <p:spPr>
          <a:xfrm>
            <a:off x="690032" y="692696"/>
            <a:ext cx="8058432" cy="939801"/>
          </a:xfrm>
        </p:spPr>
        <p:txBody>
          <a:bodyPr/>
          <a:lstStyle/>
          <a:p>
            <a:r>
              <a:rPr lang="pl-PL" altLang="pl-PL" sz="2400" dirty="0">
                <a:solidFill>
                  <a:schemeClr val="tx1"/>
                </a:solidFill>
              </a:rPr>
              <a:t>Wzór oferty konkursowej – moduł 4</a:t>
            </a:r>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2778436667"/>
              </p:ext>
            </p:extLst>
          </p:nvPr>
        </p:nvGraphicFramePr>
        <p:xfrm>
          <a:off x="251520" y="1412774"/>
          <a:ext cx="8640959" cy="4850191"/>
        </p:xfrm>
        <a:graphic>
          <a:graphicData uri="http://schemas.openxmlformats.org/drawingml/2006/table">
            <a:tbl>
              <a:tblPr/>
              <a:tblGrid>
                <a:gridCol w="457425"/>
                <a:gridCol w="896053"/>
                <a:gridCol w="457425"/>
                <a:gridCol w="513822"/>
                <a:gridCol w="551418"/>
                <a:gridCol w="683006"/>
                <a:gridCol w="683006"/>
                <a:gridCol w="451160"/>
                <a:gridCol w="582746"/>
                <a:gridCol w="701803"/>
                <a:gridCol w="701803"/>
                <a:gridCol w="451160"/>
                <a:gridCol w="451160"/>
                <a:gridCol w="369700"/>
                <a:gridCol w="388499"/>
                <a:gridCol w="300773"/>
              </a:tblGrid>
              <a:tr h="181766">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r>
                        <a:rPr lang="pl-PL" sz="300" b="1" i="0" u="none" strike="noStrike">
                          <a:effectLst/>
                          <a:latin typeface="Arial" panose="020B0604020202020204" pitchFamily="34" charset="0"/>
                        </a:rPr>
                        <a:t>Załącznik 4 do programu „MALUCH+” 2021</a:t>
                      </a: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69546">
                <a:tc gridSpan="8">
                  <a:txBody>
                    <a:bodyPr/>
                    <a:lstStyle/>
                    <a:p>
                      <a:pPr algn="l" fontAlgn="ctr"/>
                      <a:r>
                        <a:rPr lang="pl-PL" sz="400" b="1" i="0" u="none" strike="noStrike">
                          <a:effectLst/>
                          <a:latin typeface="Arial" panose="020B0604020202020204" pitchFamily="34" charset="0"/>
                        </a:rPr>
                        <a:t>Oferta konkursowa „MALUCH+” 2021 (moduł 4 - dla podmiotów innych niż jst)</a:t>
                      </a:r>
                    </a:p>
                  </a:txBody>
                  <a:tcPr marL="2432" marR="2432" marT="2432"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3342">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361050">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pl-PL" sz="300" b="1"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l-PL"/>
                    </a:p>
                  </a:txBody>
                  <a:tcPr/>
                </a:tc>
                <a:tc>
                  <a:txBody>
                    <a:bodyPr/>
                    <a:lstStyle/>
                    <a:p>
                      <a:pPr algn="l" fontAlgn="b"/>
                      <a:endParaRPr lang="pl-PL" sz="300" b="1" i="0" u="none" strike="noStrike">
                        <a:effectLst/>
                        <a:latin typeface="Arial" panose="020B0604020202020204" pitchFamily="34" charset="0"/>
                      </a:endParaRPr>
                    </a:p>
                  </a:txBody>
                  <a:tcPr marL="2432" marR="2432" marT="24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81766">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gridSpan="2">
                  <a:txBody>
                    <a:bodyPr/>
                    <a:lstStyle/>
                    <a:p>
                      <a:pPr algn="ctr" fontAlgn="ctr"/>
                      <a:r>
                        <a:rPr lang="pl-PL" sz="300" b="0" i="0" u="none" strike="noStrike">
                          <a:effectLst/>
                          <a:latin typeface="Arial" panose="020B0604020202020204" pitchFamily="34" charset="0"/>
                        </a:rPr>
                        <a:t>Pieczęć Podmiotu                                      </a:t>
                      </a:r>
                      <a:r>
                        <a:rPr lang="pl-PL" sz="200" b="0" i="0" u="none" strike="noStrike">
                          <a:effectLst/>
                          <a:latin typeface="Arial" panose="020B0604020202020204" pitchFamily="34" charset="0"/>
                        </a:rPr>
                        <a:t>   (wypełnić tylko w przypadku składania oferty w wersji papierowej)</a:t>
                      </a:r>
                      <a:endParaRPr lang="pl-PL" sz="300" b="0" i="0" u="none" strike="noStrike">
                        <a:effectLst/>
                        <a:latin typeface="Arial" panose="020B0604020202020204" pitchFamily="34" charset="0"/>
                      </a:endParaRPr>
                    </a:p>
                  </a:txBody>
                  <a:tcPr marL="2432" marR="2432" marT="2432"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ctr"/>
                      <a:r>
                        <a:rPr lang="pl-PL" sz="300" b="0" i="0" u="none" strike="noStrike">
                          <a:effectLst/>
                          <a:latin typeface="Arial" panose="020B0604020202020204" pitchFamily="34" charset="0"/>
                        </a:rPr>
                        <a:t>Data:</a:t>
                      </a:r>
                    </a:p>
                  </a:txBody>
                  <a:tcPr marL="2432" marR="2432" marT="2432"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pl-PL" sz="3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pl-PL"/>
                    </a:p>
                  </a:txBody>
                  <a:tcPr/>
                </a:tc>
                <a:tc>
                  <a:txBody>
                    <a:bodyPr/>
                    <a:lstStyle/>
                    <a:p>
                      <a:pPr algn="r" fontAlgn="ctr"/>
                      <a:r>
                        <a:rPr lang="pl-PL" sz="300" b="0" i="0" u="none" strike="noStrike">
                          <a:effectLst/>
                          <a:latin typeface="Arial" panose="020B0604020202020204" pitchFamily="34" charset="0"/>
                        </a:rPr>
                        <a:t>Miejsce złożenia oferty:</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l" fontAlgn="ctr"/>
                      <a:r>
                        <a:rPr lang="pl-PL" sz="3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pl-PL" sz="300" b="0" i="0" u="none" strike="noStrike">
                        <a:effectLst/>
                        <a:latin typeface="Arial" panose="020B0604020202020204" pitchFamily="34" charset="0"/>
                      </a:endParaRPr>
                    </a:p>
                  </a:txBody>
                  <a:tcPr marL="2432" marR="2432" marT="243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pl-PL" sz="300" b="0" i="0" u="none" strike="noStrike">
                        <a:effectLst/>
                        <a:latin typeface="Arial" panose="020B0604020202020204" pitchFamily="34" charset="0"/>
                      </a:endParaRPr>
                    </a:p>
                  </a:txBody>
                  <a:tcPr marL="2432" marR="2432" marT="243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2233">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r>
                        <a:rPr lang="pl-PL" sz="300" b="1" i="0" u="none" strike="noStrike">
                          <a:effectLst/>
                          <a:latin typeface="Arial" panose="020B0604020202020204" pitchFamily="34" charset="0"/>
                        </a:rPr>
                        <a:t>Podmiot (nazwa, adres):</a:t>
                      </a:r>
                    </a:p>
                  </a:txBody>
                  <a:tcPr marL="2432" marR="2432" marT="2432"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pl-PL"/>
                    </a:p>
                  </a:txBody>
                  <a:tcPr/>
                </a:tc>
                <a:tc hMerge="1">
                  <a:txBody>
                    <a:bodyPr/>
                    <a:lstStyle/>
                    <a:p>
                      <a:endParaRPr lang="pl-PL"/>
                    </a:p>
                  </a:txBody>
                  <a:tcPr/>
                </a:tc>
                <a:tc>
                  <a:txBody>
                    <a:bodyPr/>
                    <a:lstStyle/>
                    <a:p>
                      <a:pPr algn="ctr" fontAlgn="ct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6685">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ctr"/>
                      <a:r>
                        <a:rPr lang="pl-PL" sz="300" b="1" i="0" u="none" strike="noStrike">
                          <a:effectLst/>
                          <a:latin typeface="Arial" panose="020B0604020202020204" pitchFamily="34" charset="0"/>
                        </a:rPr>
                        <a:t>Podmiot składający ofertę (nazwa, adres)*:</a:t>
                      </a:r>
                    </a:p>
                  </a:txBody>
                  <a:tcPr marL="2432" marR="2432" marT="2432"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pl-PL"/>
                    </a:p>
                  </a:txBody>
                  <a:tcPr/>
                </a:tc>
                <a:tc hMerge="1">
                  <a:txBody>
                    <a:bodyPr/>
                    <a:lstStyle/>
                    <a:p>
                      <a:endParaRPr lang="pl-PL"/>
                    </a:p>
                  </a:txBody>
                  <a:tcPr/>
                </a:tc>
                <a:tc>
                  <a:txBody>
                    <a:bodyPr/>
                    <a:lstStyle/>
                    <a:p>
                      <a:pPr algn="ctr" fontAlgn="ct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pl-PL" sz="300" b="1" i="0" u="none" strike="noStrike">
                          <a:effectLst/>
                          <a:latin typeface="Arial" panose="020B0604020202020204" pitchFamily="34" charset="0"/>
                        </a:rPr>
                        <a:t>Gmina:</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l-PL"/>
                    </a:p>
                  </a:txBody>
                  <a:tcPr/>
                </a:tc>
                <a:tc gridSpan="4">
                  <a:txBody>
                    <a:bodyPr/>
                    <a:lstStyle/>
                    <a:p>
                      <a:pPr algn="ctr" fontAlgn="ctr"/>
                      <a:r>
                        <a:rPr lang="pl-PL" sz="3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2233">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ctr"/>
                      <a:r>
                        <a:rPr lang="pl-PL" sz="300" b="1" i="0" u="none" strike="noStrike">
                          <a:effectLst/>
                          <a:latin typeface="Arial" panose="020B0604020202020204" pitchFamily="34" charset="0"/>
                        </a:rPr>
                        <a:t>KRS/PESEL podmiotu**:</a:t>
                      </a:r>
                    </a:p>
                  </a:txBody>
                  <a:tcPr marL="2432" marR="2432" marT="2432"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pl-PL"/>
                    </a:p>
                  </a:txBody>
                  <a:tcPr/>
                </a:tc>
                <a:tc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pl-PL" sz="200" b="1" i="0" u="none" strike="noStrike">
                          <a:effectLst/>
                          <a:latin typeface="Arial" panose="020B0604020202020204" pitchFamily="34" charset="0"/>
                        </a:rPr>
                        <a:t>Kod terytorialny GUS gminy, której dotyczy oferta (7 cyfr)***:</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pl-PL"/>
                    </a:p>
                  </a:txBody>
                  <a:tcPr/>
                </a:tc>
                <a:tc>
                  <a:txBody>
                    <a:bodyPr/>
                    <a:lstStyle/>
                    <a:p>
                      <a:pPr algn="ctr"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pl-PL" sz="300" b="0" i="0" u="none" strike="noStrike">
                        <a:effectLst/>
                        <a:latin typeface="Arial" panose="020B0604020202020204" pitchFamily="34" charset="0"/>
                      </a:endParaRPr>
                    </a:p>
                  </a:txBody>
                  <a:tcPr marL="2432" marR="2432" marT="24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2233">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ctr"/>
                      <a:r>
                        <a:rPr lang="pl-PL" sz="300" b="1" i="0" u="none" strike="noStrike">
                          <a:effectLst/>
                          <a:latin typeface="Arial" panose="020B0604020202020204" pitchFamily="34" charset="0"/>
                        </a:rPr>
                        <a:t>REGON podmiotu**:</a:t>
                      </a:r>
                    </a:p>
                  </a:txBody>
                  <a:tcPr marL="2432" marR="2432" marT="2432"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pl-PL"/>
                    </a:p>
                  </a:txBody>
                  <a:tcPr/>
                </a:tc>
                <a:tc hMerge="1">
                  <a:txBody>
                    <a:bodyPr/>
                    <a:lstStyle/>
                    <a:p>
                      <a:endParaRPr lang="pl-PL"/>
                    </a:p>
                  </a:txBody>
                  <a:tcPr/>
                </a:tc>
                <a:tc>
                  <a:txBody>
                    <a:bodyPr/>
                    <a:lstStyle/>
                    <a:p>
                      <a:pPr algn="r" fontAlgn="ct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pl-PL"/>
                    </a:p>
                  </a:txBody>
                  <a:tcPr/>
                </a:tc>
                <a:tc hMerge="1" vMerge="1">
                  <a:txBody>
                    <a:bodyPr/>
                    <a:lstStyle/>
                    <a:p>
                      <a:endParaRPr lang="pl-PL"/>
                    </a:p>
                  </a:txBody>
                  <a:tcPr/>
                </a:tc>
                <a:tc>
                  <a:txBody>
                    <a:bodyPr/>
                    <a:lstStyle/>
                    <a:p>
                      <a:pPr algn="ctr" fontAlgn="b"/>
                      <a:r>
                        <a:rPr lang="pl-PL" sz="300" b="0" i="0" u="none" strike="noStrike">
                          <a:effectLst/>
                          <a:latin typeface="Arial" panose="020B0604020202020204" pitchFamily="34" charset="0"/>
                        </a:rPr>
                        <a:t>WK</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300" b="0" i="0" u="none" strike="noStrike">
                          <a:effectLst/>
                          <a:latin typeface="Arial" panose="020B0604020202020204" pitchFamily="34" charset="0"/>
                        </a:rPr>
                        <a:t>PK</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300" b="0" i="0" u="none" strike="noStrike">
                          <a:effectLst/>
                          <a:latin typeface="Arial" panose="020B0604020202020204" pitchFamily="34" charset="0"/>
                        </a:rPr>
                        <a:t>GK</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l-PL" sz="300" b="0" i="0" u="none" strike="noStrike">
                          <a:effectLst/>
                          <a:latin typeface="Arial" panose="020B0604020202020204" pitchFamily="34" charset="0"/>
                        </a:rPr>
                        <a:t>rodzaj gminy</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48855">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2233">
                <a:tc rowSpan="5">
                  <a:txBody>
                    <a:bodyPr/>
                    <a:lstStyle/>
                    <a:p>
                      <a:pPr algn="ctr" fontAlgn="ctr"/>
                      <a:r>
                        <a:rPr lang="pl-PL" sz="300" b="1" i="0" u="none" strike="noStrike">
                          <a:effectLst/>
                          <a:latin typeface="Arial" panose="020B0604020202020204" pitchFamily="34" charset="0"/>
                        </a:rPr>
                        <a:t>Lp.</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pl-PL" sz="300" b="0" i="0" u="none" strike="noStrike">
                          <a:effectLst/>
                          <a:latin typeface="Arial" panose="020B0604020202020204" pitchFamily="34" charset="0"/>
                        </a:rPr>
                        <a:t>Instytucja (nazwa, adres)</a:t>
                      </a:r>
                      <a:r>
                        <a:rPr lang="pl-PL" sz="300" b="0" i="0" u="none" strike="noStrike" baseline="30000">
                          <a:effectLst/>
                          <a:latin typeface="Arial" panose="020B0604020202020204" pitchFamily="34" charset="0"/>
                        </a:rPr>
                        <a:t>1</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pl-PL" sz="300" b="0" i="0" u="none" strike="noStrike">
                          <a:effectLst/>
                          <a:latin typeface="Arial" panose="020B0604020202020204" pitchFamily="34" charset="0"/>
                        </a:rPr>
                        <a:t>Forma opieki nad dziećmi w wieku do lat 3</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ctr" fontAlgn="ctr"/>
                      <a:r>
                        <a:rPr lang="pl-PL" sz="300" b="0" i="0" u="none" strike="noStrike">
                          <a:effectLst/>
                          <a:latin typeface="Arial" panose="020B0604020202020204" pitchFamily="34" charset="0"/>
                        </a:rPr>
                        <a:t>Funkcjonowanie miejsc dla dzieci (z wyłączeniem dzieci niepełnosprawnych lub wymagających szczególnej opieki)</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gridSpan="4">
                  <a:txBody>
                    <a:bodyPr/>
                    <a:lstStyle/>
                    <a:p>
                      <a:pPr algn="ctr" fontAlgn="ctr"/>
                      <a:r>
                        <a:rPr lang="pl-PL" sz="300" b="0" i="0" u="none" strike="noStrike">
                          <a:effectLst/>
                          <a:latin typeface="Arial" panose="020B0604020202020204" pitchFamily="34" charset="0"/>
                        </a:rPr>
                        <a:t>Funkcjonowanie miejsc dla dzieci niepełnosprawnych lub wymagających szczególnej opieki </a:t>
                      </a:r>
                      <a:r>
                        <a:rPr lang="pl-PL" sz="300" b="0" i="0" u="none" strike="noStrike" baseline="30000">
                          <a:effectLst/>
                          <a:latin typeface="Arial" panose="020B0604020202020204" pitchFamily="34" charset="0"/>
                        </a:rPr>
                        <a:t>5</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fontAlgn="ct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78599">
                <a:tc vMerge="1">
                  <a:txBody>
                    <a:bodyPr/>
                    <a:lstStyle/>
                    <a:p>
                      <a:endParaRPr lang="pl-PL"/>
                    </a:p>
                  </a:txBody>
                  <a:tcPr/>
                </a:tc>
                <a:tc vMerge="1">
                  <a:txBody>
                    <a:bodyPr/>
                    <a:lstStyle/>
                    <a:p>
                      <a:endParaRPr lang="pl-PL"/>
                    </a:p>
                  </a:txBody>
                  <a:tcPr/>
                </a:tc>
                <a:tc vMerge="1">
                  <a:txBody>
                    <a:bodyPr/>
                    <a:lstStyle/>
                    <a:p>
                      <a:endParaRPr lang="pl-PL"/>
                    </a:p>
                  </a:txBody>
                  <a:tcPr/>
                </a:tc>
                <a:tc rowSpan="4">
                  <a:txBody>
                    <a:bodyPr/>
                    <a:lstStyle/>
                    <a:p>
                      <a:pPr algn="ctr" fontAlgn="ctr"/>
                      <a:r>
                        <a:rPr lang="pl-PL" sz="300" b="0" i="0" u="none" strike="noStrike">
                          <a:effectLst/>
                          <a:latin typeface="Arial" panose="020B0604020202020204" pitchFamily="34" charset="0"/>
                        </a:rPr>
                        <a:t>Liczba miejsc</a:t>
                      </a:r>
                      <a:r>
                        <a:rPr lang="pl-PL" sz="300" b="0" i="0" u="none" strike="noStrike" baseline="30000">
                          <a:effectLst/>
                          <a:latin typeface="Arial" panose="020B0604020202020204" pitchFamily="34" charset="0"/>
                        </a:rPr>
                        <a:t>2</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pl-PL" sz="300" b="0" i="0" u="none" strike="noStrike">
                          <a:effectLst/>
                          <a:latin typeface="Arial" panose="020B0604020202020204" pitchFamily="34" charset="0"/>
                        </a:rPr>
                        <a:t>Okres funkcjono-wania miejsc                (w miesiącach)</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pl-PL" sz="300" b="0" i="0" u="none" strike="noStrike">
                          <a:effectLst/>
                          <a:latin typeface="Arial" panose="020B0604020202020204" pitchFamily="34" charset="0"/>
                        </a:rPr>
                        <a:t>Miesięczna opłata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rodziców za pobyt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w 2021 r.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za 1 dziecko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bez uwzględnienia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przysługujących ulg</a:t>
                      </a:r>
                      <a:r>
                        <a:rPr lang="pl-PL" sz="300" b="0" i="0" u="none" strike="noStrike" baseline="30000">
                          <a:effectLst/>
                          <a:latin typeface="Arial" panose="020B0604020202020204" pitchFamily="34" charset="0"/>
                        </a:rPr>
                        <a:t>3</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pl-PL" sz="300" b="0" i="0" u="none" strike="noStrike">
                          <a:effectLst/>
                          <a:latin typeface="Arial" panose="020B0604020202020204" pitchFamily="34" charset="0"/>
                        </a:rPr>
                        <a:t>Miesięczna opłata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rodziców za pobyt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w 2021 r.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za 1 dziecko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z uwzględnienieniem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przysługujących ulg</a:t>
                      </a:r>
                      <a:r>
                        <a:rPr lang="pl-PL" sz="300" b="0" i="0" u="none" strike="noStrike" baseline="30000">
                          <a:effectLst/>
                          <a:latin typeface="Arial" panose="020B0604020202020204" pitchFamily="34" charset="0"/>
                        </a:rPr>
                        <a:t>3, 4</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pl-PL" sz="300" b="0" i="0" u="none" strike="noStrike">
                          <a:effectLst/>
                          <a:latin typeface="Arial" panose="020B0604020202020204" pitchFamily="34" charset="0"/>
                        </a:rPr>
                        <a:t>Liczba miejsc</a:t>
                      </a:r>
                      <a:r>
                        <a:rPr lang="pl-PL" sz="300" b="0" i="0" u="none" strike="noStrike" baseline="30000">
                          <a:effectLst/>
                          <a:latin typeface="Arial" panose="020B0604020202020204" pitchFamily="34" charset="0"/>
                        </a:rPr>
                        <a:t>2</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pl-PL" sz="300" b="0" i="0" u="none" strike="noStrike">
                          <a:effectLst/>
                          <a:latin typeface="Arial" panose="020B0604020202020204" pitchFamily="34" charset="0"/>
                        </a:rPr>
                        <a:t>Okres funkcjono-wania miejsc</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(w miesiącach)</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pl-PL" sz="300" b="0" i="0" u="none" strike="noStrike">
                          <a:effectLst/>
                          <a:latin typeface="Arial" panose="020B0604020202020204" pitchFamily="34" charset="0"/>
                        </a:rPr>
                        <a:t>Miesięczna opłata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rodziców za pobyt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w 2021 r.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za 1 dziecko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bez uwzględnienia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przysługujących ulg</a:t>
                      </a:r>
                      <a:r>
                        <a:rPr lang="pl-PL" sz="300" b="0" i="0" u="none" strike="noStrike" baseline="30000">
                          <a:effectLst/>
                          <a:latin typeface="Arial" panose="020B0604020202020204" pitchFamily="34" charset="0"/>
                        </a:rPr>
                        <a:t>3</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pl-PL" sz="300" b="0" i="0" u="none" strike="noStrike">
                          <a:effectLst/>
                          <a:latin typeface="Arial" panose="020B0604020202020204" pitchFamily="34" charset="0"/>
                        </a:rPr>
                        <a:t>Miesięczna opłata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rodziców za pobyt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w 2021 r.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za 1 dziecko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z uwzględnienieniem </a:t>
                      </a:r>
                      <a:br>
                        <a:rPr lang="pl-PL" sz="300" b="0" i="0" u="none" strike="noStrike">
                          <a:effectLst/>
                          <a:latin typeface="Arial" panose="020B0604020202020204" pitchFamily="34" charset="0"/>
                        </a:rPr>
                      </a:br>
                      <a:r>
                        <a:rPr lang="pl-PL" sz="300" b="0" i="0" u="none" strike="noStrike">
                          <a:effectLst/>
                          <a:latin typeface="Arial" panose="020B0604020202020204" pitchFamily="34" charset="0"/>
                        </a:rPr>
                        <a:t>przysługujących ulg</a:t>
                      </a:r>
                      <a:r>
                        <a:rPr lang="pl-PL" sz="300" b="0" i="0" u="none" strike="noStrike" baseline="30000">
                          <a:effectLst/>
                          <a:latin typeface="Arial" panose="020B0604020202020204" pitchFamily="34" charset="0"/>
                        </a:rPr>
                        <a:t>3, 4</a:t>
                      </a:r>
                      <a:endParaRPr lang="pl-PL" sz="3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81766">
                <a:tc vMerge="1">
                  <a:txBody>
                    <a:bodyPr/>
                    <a:lstStyle/>
                    <a:p>
                      <a:endParaRPr lang="pl-PL"/>
                    </a:p>
                  </a:txBody>
                  <a:tcPr/>
                </a:tc>
                <a:tc vMerge="1">
                  <a:txBody>
                    <a:bodyPr/>
                    <a:lstStyle/>
                    <a:p>
                      <a:endParaRPr lang="pl-PL"/>
                    </a:p>
                  </a:txBody>
                  <a:tcPr/>
                </a:tc>
                <a:tc>
                  <a:txBody>
                    <a:bodyPr/>
                    <a:lstStyle/>
                    <a:p>
                      <a:pPr algn="ctr" fontAlgn="ctr"/>
                      <a:r>
                        <a:rPr lang="pl-PL" sz="300" b="0" i="0" u="none" strike="noStrike">
                          <a:effectLst/>
                          <a:latin typeface="Arial" panose="020B0604020202020204" pitchFamily="34" charset="0"/>
                        </a:rPr>
                        <a:t>proszę wpisać:  żłobek</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2233">
                <a:tc vMerge="1">
                  <a:txBody>
                    <a:bodyPr/>
                    <a:lstStyle/>
                    <a:p>
                      <a:endParaRPr lang="pl-PL"/>
                    </a:p>
                  </a:txBody>
                  <a:tcPr/>
                </a:tc>
                <a:tc vMerge="1">
                  <a:txBody>
                    <a:bodyPr/>
                    <a:lstStyle/>
                    <a:p>
                      <a:endParaRPr lang="pl-PL"/>
                    </a:p>
                  </a:txBody>
                  <a:tcPr/>
                </a:tc>
                <a:tc>
                  <a:txBody>
                    <a:bodyPr/>
                    <a:lstStyle/>
                    <a:p>
                      <a:pPr algn="ctr" fontAlgn="ctr"/>
                      <a:r>
                        <a:rPr lang="pl-PL" sz="300" b="0" i="0" u="none" strike="noStrike">
                          <a:effectLst/>
                          <a:latin typeface="Arial" panose="020B0604020202020204" pitchFamily="34" charset="0"/>
                        </a:rPr>
                        <a:t>klub dziecięcy</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364219">
                <a:tc vMerge="1">
                  <a:txBody>
                    <a:bodyPr/>
                    <a:lstStyle/>
                    <a:p>
                      <a:endParaRPr lang="pl-PL"/>
                    </a:p>
                  </a:txBody>
                  <a:tcPr/>
                </a:tc>
                <a:tc vMerge="1">
                  <a:txBody>
                    <a:bodyPr/>
                    <a:lstStyle/>
                    <a:p>
                      <a:endParaRPr lang="pl-PL"/>
                    </a:p>
                  </a:txBody>
                  <a:tcPr/>
                </a:tc>
                <a:tc>
                  <a:txBody>
                    <a:bodyPr/>
                    <a:lstStyle/>
                    <a:p>
                      <a:pPr algn="ctr" fontAlgn="ctr"/>
                      <a:r>
                        <a:rPr lang="pl-PL" sz="300" b="0" i="0" u="none" strike="noStrike">
                          <a:effectLst/>
                          <a:latin typeface="Arial" panose="020B0604020202020204" pitchFamily="34" charset="0"/>
                        </a:rPr>
                        <a:t>dzienny opiekun</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1</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2</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3</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4</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5</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6</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7</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8</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9</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10</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pl-PL" sz="200" b="0" i="0" u="none" strike="noStrike">
                          <a:effectLst/>
                          <a:latin typeface="Arial" panose="020B0604020202020204" pitchFamily="34" charset="0"/>
                        </a:rPr>
                        <a:t>11</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1</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2</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3</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4</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5</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6</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ctr" fontAlgn="ctr"/>
                      <a:r>
                        <a:rPr lang="pl-PL" sz="200" b="0" i="0" u="none" strike="noStrike">
                          <a:effectLst/>
                          <a:latin typeface="Arial" panose="020B0604020202020204" pitchFamily="34" charset="0"/>
                        </a:rPr>
                        <a:t>7</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l-PL" sz="200" b="0" i="0" u="none" strike="noStrike">
                          <a:effectLst/>
                          <a:latin typeface="Arial" panose="020B0604020202020204" pitchFamily="34" charset="0"/>
                        </a:rPr>
                        <a:t> </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3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pl-PL" sz="200" b="0" i="0" u="none" strike="noStrike">
                        <a:effectLst/>
                        <a:latin typeface="Arial" panose="020B0604020202020204" pitchFamily="34" charset="0"/>
                      </a:endParaRPr>
                    </a:p>
                  </a:txBody>
                  <a:tcPr marL="2432" marR="2432" marT="243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b"/>
                      <a:r>
                        <a:rPr lang="pl-PL" sz="200" b="0" i="0" u="none" strike="noStrike">
                          <a:effectLst/>
                          <a:latin typeface="Arial" panose="020B0604020202020204" pitchFamily="34" charset="0"/>
                        </a:rPr>
                        <a:t> </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pl-PL" sz="200" b="1" i="0" u="none" strike="noStrike">
                          <a:effectLst/>
                          <a:latin typeface="Arial" panose="020B0604020202020204" pitchFamily="34" charset="0"/>
                        </a:rPr>
                        <a:t>RAZEM</a:t>
                      </a:r>
                    </a:p>
                  </a:txBody>
                  <a:tcPr marL="2432" marR="2432" marT="2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pl-PL"/>
                    </a:p>
                  </a:txBody>
                  <a:tcPr/>
                </a:tc>
                <a:tc>
                  <a:txBody>
                    <a:bodyPr/>
                    <a:lstStyle/>
                    <a:p>
                      <a:pPr algn="ctr" fontAlgn="b"/>
                      <a:r>
                        <a:rPr lang="pl-PL" sz="200" b="1" i="0" u="none" strike="noStrike">
                          <a:effectLst/>
                          <a:latin typeface="Arial" panose="020B0604020202020204" pitchFamily="34" charset="0"/>
                        </a:rPr>
                        <a:t>0</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pl-PL" sz="200" b="1" i="0" u="none" strike="noStrike">
                          <a:effectLst/>
                          <a:latin typeface="Arial" panose="020B0604020202020204" pitchFamily="34" charset="0"/>
                        </a:rPr>
                        <a:t>x</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pl-PL" sz="200" b="1" i="0" u="none" strike="noStrike">
                          <a:effectLst/>
                          <a:latin typeface="Arial" panose="020B0604020202020204" pitchFamily="34" charset="0"/>
                        </a:rPr>
                        <a:t>#DZIEL/0!</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pl-PL" sz="200" b="1" i="0" u="none" strike="noStrike">
                          <a:effectLst/>
                          <a:latin typeface="Arial" panose="020B0604020202020204" pitchFamily="34" charset="0"/>
                        </a:rPr>
                        <a:t>#DZIEL/0!</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pl-PL" sz="200" b="1" i="0" u="none" strike="noStrike">
                          <a:effectLst/>
                          <a:latin typeface="Arial" panose="020B0604020202020204" pitchFamily="34" charset="0"/>
                        </a:rPr>
                        <a:t>0</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pl-PL" sz="200" b="1" i="0" u="none" strike="noStrike">
                          <a:effectLst/>
                          <a:latin typeface="Arial" panose="020B0604020202020204" pitchFamily="34" charset="0"/>
                        </a:rPr>
                        <a:t>x</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pl-PL" sz="200" b="1" i="0" u="none" strike="noStrike">
                          <a:effectLst/>
                          <a:latin typeface="Arial" panose="020B0604020202020204" pitchFamily="34" charset="0"/>
                        </a:rPr>
                        <a:t>#DZIEL/0!</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pl-PL" sz="200" b="1" i="0" u="none" strike="noStrike">
                          <a:effectLst/>
                          <a:latin typeface="Arial" panose="020B0604020202020204" pitchFamily="34" charset="0"/>
                        </a:rPr>
                        <a:t>#DZIEL/0!</a:t>
                      </a:r>
                    </a:p>
                  </a:txBody>
                  <a:tcPr marL="2432" marR="2432" marT="2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pl-PL" sz="200" b="1" i="0" u="none" strike="noStrike">
                        <a:effectLst/>
                        <a:latin typeface="Arial" panose="020B0604020202020204" pitchFamily="34" charset="0"/>
                      </a:endParaRPr>
                    </a:p>
                  </a:txBody>
                  <a:tcPr marL="2432" marR="2432" marT="2432"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pl-PL" sz="2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6510">
                <a:tc gridSpan="12">
                  <a:txBody>
                    <a:bodyPr/>
                    <a:lstStyle/>
                    <a:p>
                      <a:pPr algn="l" fontAlgn="t"/>
                      <a:r>
                        <a:rPr lang="pl-PL" sz="200" b="0" i="0" u="none" strike="noStrike" baseline="30000">
                          <a:effectLst/>
                          <a:latin typeface="Arial" panose="020B0604020202020204" pitchFamily="34" charset="0"/>
                        </a:rPr>
                        <a:t>1</a:t>
                      </a:r>
                      <a:r>
                        <a:rPr lang="pl-PL" sz="200" b="0" i="0" u="none" strike="noStrike">
                          <a:effectLst/>
                          <a:latin typeface="Arial" panose="020B0604020202020204" pitchFamily="34" charset="0"/>
                        </a:rPr>
                        <a:t> Każdą instytucję należy wykazać w odrębnym wierszu; </a:t>
                      </a:r>
                    </a:p>
                  </a:txBody>
                  <a:tcPr marL="2432" marR="2432" marT="2432"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r>
              <a:tr h="82345">
                <a:tc gridSpan="11">
                  <a:txBody>
                    <a:bodyPr/>
                    <a:lstStyle/>
                    <a:p>
                      <a:pPr algn="l" fontAlgn="t"/>
                      <a:r>
                        <a:rPr lang="pl-PL" sz="200" b="0" i="0" u="none" strike="noStrike" baseline="30000">
                          <a:effectLst/>
                          <a:latin typeface="Arial" panose="020B0604020202020204" pitchFamily="34" charset="0"/>
                        </a:rPr>
                        <a:t>2</a:t>
                      </a:r>
                      <a:r>
                        <a:rPr lang="pl-PL" sz="200" b="0" i="0" u="none" strike="noStrike">
                          <a:effectLst/>
                          <a:latin typeface="Arial" panose="020B0604020202020204" pitchFamily="34" charset="0"/>
                        </a:rPr>
                        <a:t> W przypadku instytucji dwuzmianowych należy uwzględnić liczbę miejsc na obie zmiany.</a:t>
                      </a:r>
                    </a:p>
                  </a:txBody>
                  <a:tcPr marL="2432" marR="2432" marT="2432" marB="0">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r>
              <a:tr h="60175">
                <a:tc gridSpan="16">
                  <a:txBody>
                    <a:bodyPr/>
                    <a:lstStyle/>
                    <a:p>
                      <a:pPr algn="l" fontAlgn="t"/>
                      <a:r>
                        <a:rPr lang="pl-PL" sz="200" b="0" i="0" u="none" strike="noStrike" baseline="30000">
                          <a:effectLst/>
                          <a:latin typeface="Arial" panose="020B0604020202020204" pitchFamily="34" charset="0"/>
                        </a:rPr>
                        <a:t>3</a:t>
                      </a:r>
                      <a:r>
                        <a:rPr lang="pl-PL" sz="200" b="0" i="0" u="none" strike="noStrike">
                          <a:effectLst/>
                          <a:latin typeface="Arial" panose="020B0604020202020204" pitchFamily="34" charset="0"/>
                        </a:rPr>
                        <a:t> W kol. 6-7 i 10-11 należy podać miesięczną wysokość opłaty za pobyt (bez wyżywienia) dziecka w instytucji. </a:t>
                      </a:r>
                    </a:p>
                  </a:txBody>
                  <a:tcPr marL="2432" marR="2432" marT="2432" marB="0">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63342">
                <a:tc gridSpan="10">
                  <a:txBody>
                    <a:bodyPr/>
                    <a:lstStyle/>
                    <a:p>
                      <a:pPr algn="l" fontAlgn="t"/>
                      <a:r>
                        <a:rPr lang="pl-PL" sz="200" b="0" i="0" u="none" strike="noStrike" baseline="30000">
                          <a:effectLst/>
                          <a:latin typeface="Arial" panose="020B0604020202020204" pitchFamily="34" charset="0"/>
                        </a:rPr>
                        <a:t>4 </a:t>
                      </a:r>
                      <a:r>
                        <a:rPr lang="pl-PL" sz="200" b="0" i="0" u="none" strike="noStrike">
                          <a:effectLst/>
                          <a:latin typeface="Arial" panose="020B0604020202020204" pitchFamily="34" charset="0"/>
                        </a:rPr>
                        <a:t>Miesięczna opłata rodziców za 1 dziecko pomniejszona o przysługujące ulgi (np. z budżetu gminy lub środków unijnych, ale nie dofinansowanie z programu "MALUCH+" 2021)</a:t>
                      </a:r>
                    </a:p>
                  </a:txBody>
                  <a:tcPr marL="2432" marR="2432" marT="2432" marB="0">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r>
              <a:tr h="63342">
                <a:tc gridSpan="15">
                  <a:txBody>
                    <a:bodyPr/>
                    <a:lstStyle/>
                    <a:p>
                      <a:pPr algn="l" fontAlgn="t"/>
                      <a:r>
                        <a:rPr lang="pl-PL" sz="200" b="0" i="0" u="none" strike="noStrike" baseline="30000">
                          <a:effectLst/>
                          <a:latin typeface="Arial" panose="020B0604020202020204" pitchFamily="34" charset="0"/>
                        </a:rPr>
                        <a:t>6</a:t>
                      </a:r>
                      <a:r>
                        <a:rPr lang="pl-PL" sz="200" b="0" i="0" u="none" strike="noStrike">
                          <a:effectLst/>
                          <a:latin typeface="Arial" panose="020B0604020202020204" pitchFamily="34" charset="0"/>
                        </a:rPr>
                        <a:t> W przypadku oferty uwzględniającej funkcjonowanie w 2021 r. miejsc dla dzieci niepełnosprawnych lub wymagających szczególnej opieki, warunkiem otrzymania i wypłaty dofinansowania na ich funkcjonowanie jest ich faktyczne obsadzenie.</a:t>
                      </a:r>
                    </a:p>
                  </a:txBody>
                  <a:tcPr marL="2432" marR="2432" marT="2432" marB="0">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r>
              <a:tr h="63342">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t"/>
                      <a:endParaRPr lang="pl-PL" sz="200" b="0" i="0" u="none" strike="noStrike">
                        <a:effectLst/>
                        <a:latin typeface="Arial" panose="020B0604020202020204" pitchFamily="34" charset="0"/>
                      </a:endParaRPr>
                    </a:p>
                  </a:txBody>
                  <a:tcPr marL="2432" marR="2432" marT="2432" marB="0">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6510">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2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6510">
                <a:tc gridSpan="4">
                  <a:txBody>
                    <a:bodyPr/>
                    <a:lstStyle/>
                    <a:p>
                      <a:pPr algn="l" fontAlgn="ctr"/>
                      <a:r>
                        <a:rPr lang="pl-PL" sz="200" b="0" i="0" u="none" strike="noStrike">
                          <a:effectLst/>
                          <a:latin typeface="Arial" panose="020B0604020202020204" pitchFamily="34" charset="0"/>
                        </a:rPr>
                        <a:t>* Tylko dla podmiotów współpracujących z uczelniami lub pracodawcami</a:t>
                      </a:r>
                    </a:p>
                  </a:txBody>
                  <a:tcPr marL="2432" marR="2432" marT="2432"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6685">
                <a:tc gridSpan="13">
                  <a:txBody>
                    <a:bodyPr/>
                    <a:lstStyle/>
                    <a:p>
                      <a:pPr algn="l" fontAlgn="ctr"/>
                      <a:r>
                        <a:rPr lang="pl-PL" sz="200" b="0" i="0" u="none" strike="noStrike">
                          <a:effectLst/>
                          <a:latin typeface="Arial" panose="020B0604020202020204" pitchFamily="34" charset="0"/>
                        </a:rPr>
                        <a:t>** KRS w przypadku spółek prawa handlowego lub innej osoby prawnej, REGON w przypadku jednosobowej działalności gospodarczej, spółek prawa cywilnego oraz innej  jednostki organizacyjnej nie posiadającej osobowości prawnej, PESEL w pozostałych przypadkach</a:t>
                      </a:r>
                    </a:p>
                  </a:txBody>
                  <a:tcPr marL="2432" marR="2432" marT="2432"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6510">
                <a:tc gridSpan="13">
                  <a:txBody>
                    <a:bodyPr/>
                    <a:lstStyle/>
                    <a:p>
                      <a:pPr algn="l" fontAlgn="ctr"/>
                      <a:r>
                        <a:rPr lang="pl-PL" sz="200" b="0" i="0" u="none" strike="noStrike">
                          <a:effectLst/>
                          <a:latin typeface="Arial" panose="020B0604020202020204" pitchFamily="34" charset="0"/>
                        </a:rPr>
                        <a:t>*** Kod gminy wg GUS (7 cyfr w formacie 9999999), gdzie:pierwsze dwie to WK  (kod województwa), trzecia i czwarta to PK  (kod powiatu), piąta i szósta to GK  (kod gminy) i siódma to kod rodzaju gminy (1,2,3)</a:t>
                      </a:r>
                    </a:p>
                  </a:txBody>
                  <a:tcPr marL="2432" marR="2432" marT="2432"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6510">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9677">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ctr"/>
                      <a:endParaRPr lang="pl-PL" sz="2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300" b="1" i="0" u="none" strike="noStrike">
                        <a:effectLst/>
                        <a:latin typeface="Arial" panose="020B0604020202020204" pitchFamily="34" charset="0"/>
                      </a:endParaRPr>
                    </a:p>
                  </a:txBody>
                  <a:tcPr marL="2432" marR="2432" marT="243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pl-PL" sz="300" b="1"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82345">
                <a:tc>
                  <a:txBody>
                    <a:bodyPr/>
                    <a:lstStyle/>
                    <a:p>
                      <a:pPr algn="ctr"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rowSpan="4">
                  <a:txBody>
                    <a:bodyPr/>
                    <a:lstStyle/>
                    <a:p>
                      <a:pPr algn="ctr" fontAlgn="t"/>
                      <a:r>
                        <a:rPr lang="pl-PL" sz="300" b="0" i="0" u="none" strike="noStrike">
                          <a:effectLst/>
                          <a:latin typeface="Arial" panose="020B0604020202020204" pitchFamily="34" charset="0"/>
                        </a:rPr>
                        <a:t>Imię i nazwisko osoby upoważnionej do składania wyjaśnień, uzupełnień i zmian dotyczących oferty:</a:t>
                      </a:r>
                    </a:p>
                  </a:txBody>
                  <a:tcPr marL="2432" marR="2432" marT="2432" marB="0">
                    <a:lnL>
                      <a:noFill/>
                    </a:lnL>
                    <a:lnR w="12700" cap="flat" cmpd="sng" algn="ctr">
                      <a:solidFill>
                        <a:srgbClr val="000000"/>
                      </a:solidFill>
                      <a:prstDash val="solid"/>
                      <a:round/>
                      <a:headEnd type="none" w="med" len="med"/>
                      <a:tailEnd type="none" w="med" len="med"/>
                    </a:lnR>
                    <a:lnT>
                      <a:noFill/>
                    </a:lnT>
                    <a:lnB>
                      <a:noFill/>
                    </a:lnB>
                  </a:tcPr>
                </a:tc>
                <a:tc gridSpan="5">
                  <a:txBody>
                    <a:bodyPr/>
                    <a:lstStyle/>
                    <a:p>
                      <a:pPr algn="l" fontAlgn="ctr"/>
                      <a:r>
                        <a:rPr lang="pl-PL" sz="300" b="0" i="0" u="none" strike="noStrike">
                          <a:effectLst/>
                          <a:latin typeface="Arial" panose="020B0604020202020204" pitchFamily="34" charset="0"/>
                        </a:rPr>
                        <a:t> </a:t>
                      </a:r>
                    </a:p>
                  </a:txBody>
                  <a:tcPr marL="2432" marR="2432" marT="24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rowSpan="4" gridSpan="2">
                  <a:txBody>
                    <a:bodyPr/>
                    <a:lstStyle/>
                    <a:p>
                      <a:pPr algn="ctr" fontAlgn="ctr"/>
                      <a:r>
                        <a:rPr lang="pl-PL" sz="300" b="0" i="0" u="none" strike="noStrike">
                          <a:effectLst/>
                          <a:latin typeface="Arial" panose="020B0604020202020204" pitchFamily="34" charset="0"/>
                        </a:rPr>
                        <a:t>Imię i nazwisko osoby składającej ofertę:</a:t>
                      </a:r>
                    </a:p>
                  </a:txBody>
                  <a:tcPr marL="2432" marR="2432" marT="24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hMerge="1">
                  <a:txBody>
                    <a:bodyPr/>
                    <a:lstStyle/>
                    <a:p>
                      <a:endParaRPr lang="pl-PL"/>
                    </a:p>
                  </a:txBody>
                  <a:tcPr/>
                </a:tc>
                <a:tc rowSpan="3" gridSpan="3">
                  <a:txBody>
                    <a:bodyPr/>
                    <a:lstStyle/>
                    <a:p>
                      <a:pPr algn="l" fontAlgn="ctr"/>
                      <a:r>
                        <a:rPr lang="pl-PL" sz="300" b="0" i="0" u="none" strike="noStrike">
                          <a:effectLst/>
                          <a:latin typeface="Arial" panose="020B0604020202020204" pitchFamily="34" charset="0"/>
                        </a:rPr>
                        <a:t> </a:t>
                      </a:r>
                    </a:p>
                  </a:txBody>
                  <a:tcPr marL="2432" marR="2432" marT="24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hMerge="1">
                  <a:txBody>
                    <a:bodyPr/>
                    <a:lstStyle/>
                    <a:p>
                      <a:endParaRPr lang="pl-PL"/>
                    </a:p>
                  </a:txBody>
                  <a:tcPr/>
                </a:tc>
                <a:tc rowSpan="3"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3342">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v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pl-PL"/>
                    </a:p>
                  </a:txBody>
                  <a:tcPr/>
                </a:tc>
                <a:tc hMerge="1" vMerge="1">
                  <a:txBody>
                    <a:bodyPr/>
                    <a:lstStyle/>
                    <a:p>
                      <a:endParaRPr lang="pl-PL"/>
                    </a:p>
                  </a:txBody>
                  <a:tcPr/>
                </a:tc>
                <a:tc gridSpan="3" vMerge="1">
                  <a:txBody>
                    <a:bodyPr/>
                    <a:lstStyle/>
                    <a:p>
                      <a:endParaRPr lang="pl-PL"/>
                    </a:p>
                  </a:txBody>
                  <a:tcPr/>
                </a:tc>
                <a:tc hMerge="1" vMerge="1">
                  <a:txBody>
                    <a:bodyPr/>
                    <a:lstStyle/>
                    <a:p>
                      <a:endParaRPr lang="pl-PL"/>
                    </a:p>
                  </a:txBody>
                  <a:tcPr/>
                </a:tc>
                <a:tc hMerge="1" v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3342">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vMerge="1">
                  <a:txBody>
                    <a:bodyPr/>
                    <a:lstStyle/>
                    <a:p>
                      <a:endParaRPr lang="pl-PL"/>
                    </a:p>
                  </a:txBody>
                  <a:tcPr/>
                </a:tc>
                <a:tc>
                  <a:txBody>
                    <a:bodyPr/>
                    <a:lstStyle/>
                    <a:p>
                      <a:pPr algn="ctr" fontAlgn="ctr"/>
                      <a:r>
                        <a:rPr lang="pl-PL" sz="300" b="0" i="0" u="none" strike="noStrike">
                          <a:effectLst/>
                          <a:latin typeface="Arial" panose="020B0604020202020204" pitchFamily="34" charset="0"/>
                        </a:rPr>
                        <a:t>Telefon:</a:t>
                      </a:r>
                    </a:p>
                  </a:txBody>
                  <a:tcPr marL="2432" marR="2432" marT="2432" marB="0" anchor="ctr">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r" fontAlgn="ctr"/>
                      <a:r>
                        <a:rPr lang="pl-PL" sz="300" b="0" i="0" u="none" strike="noStrike">
                          <a:effectLst/>
                          <a:latin typeface="Arial" panose="020B0604020202020204" pitchFamily="34" charset="0"/>
                        </a:rPr>
                        <a:t> </a:t>
                      </a:r>
                    </a:p>
                  </a:txBody>
                  <a:tcPr marL="2432" marR="2432" marT="24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pl-PL"/>
                    </a:p>
                  </a:txBody>
                  <a:tcPr/>
                </a:tc>
                <a:tc hMerge="1">
                  <a:txBody>
                    <a:bodyPr/>
                    <a:lstStyle/>
                    <a:p>
                      <a:endParaRPr lang="pl-PL"/>
                    </a:p>
                  </a:txBody>
                  <a:tcPr/>
                </a:tc>
                <a:tc hMerge="1">
                  <a:txBody>
                    <a:bodyPr/>
                    <a:lstStyle/>
                    <a:p>
                      <a:endParaRPr lang="pl-PL"/>
                    </a:p>
                  </a:txBody>
                  <a:tcPr/>
                </a:tc>
                <a:tc gridSpan="2" vMerge="1">
                  <a:txBody>
                    <a:bodyPr/>
                    <a:lstStyle/>
                    <a:p>
                      <a:endParaRPr lang="pl-PL"/>
                    </a:p>
                  </a:txBody>
                  <a:tcPr/>
                </a:tc>
                <a:tc hMerge="1" vMerge="1">
                  <a:txBody>
                    <a:bodyPr/>
                    <a:lstStyle/>
                    <a:p>
                      <a:endParaRPr lang="pl-PL"/>
                    </a:p>
                  </a:txBody>
                  <a:tcPr/>
                </a:tc>
                <a:tc gridSpan="3" vMerge="1">
                  <a:txBody>
                    <a:bodyPr/>
                    <a:lstStyle/>
                    <a:p>
                      <a:endParaRPr lang="pl-PL"/>
                    </a:p>
                  </a:txBody>
                  <a:tcPr/>
                </a:tc>
                <a:tc hMerge="1" vMerge="1">
                  <a:txBody>
                    <a:bodyPr/>
                    <a:lstStyle/>
                    <a:p>
                      <a:endParaRPr lang="pl-PL"/>
                    </a:p>
                  </a:txBody>
                  <a:tcPr/>
                </a:tc>
                <a:tc hMerge="1" v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122233">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vMerge="1">
                  <a:txBody>
                    <a:bodyPr/>
                    <a:lstStyle/>
                    <a:p>
                      <a:endParaRPr lang="pl-PL"/>
                    </a:p>
                  </a:txBody>
                  <a:tcPr/>
                </a:tc>
                <a:tc>
                  <a:txBody>
                    <a:bodyPr/>
                    <a:lstStyle/>
                    <a:p>
                      <a:pPr algn="ctr" fontAlgn="ctr"/>
                      <a:r>
                        <a:rPr lang="pl-PL" sz="300" b="0" i="0" u="none" strike="noStrike">
                          <a:effectLst/>
                          <a:latin typeface="Arial" panose="020B0604020202020204" pitchFamily="34" charset="0"/>
                        </a:rPr>
                        <a:t>Adres e-mail:</a:t>
                      </a:r>
                    </a:p>
                  </a:txBody>
                  <a:tcPr marL="2432" marR="2432" marT="2432" marB="0" anchor="ctr">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r" fontAlgn="ctr"/>
                      <a:r>
                        <a:rPr lang="pl-PL" sz="300" b="0" i="0" u="none" strike="noStrike">
                          <a:effectLst/>
                          <a:latin typeface="Arial" panose="020B0604020202020204" pitchFamily="34" charset="0"/>
                        </a:rPr>
                        <a:t> </a:t>
                      </a:r>
                    </a:p>
                  </a:txBody>
                  <a:tcPr marL="2432" marR="2432" marT="24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pl-PL"/>
                    </a:p>
                  </a:txBody>
                  <a:tcPr/>
                </a:tc>
                <a:tc hMerge="1">
                  <a:txBody>
                    <a:bodyPr/>
                    <a:lstStyle/>
                    <a:p>
                      <a:endParaRPr lang="pl-PL"/>
                    </a:p>
                  </a:txBody>
                  <a:tcPr/>
                </a:tc>
                <a:tc hMerge="1">
                  <a:txBody>
                    <a:bodyPr/>
                    <a:lstStyle/>
                    <a:p>
                      <a:endParaRPr lang="pl-PL"/>
                    </a:p>
                  </a:txBody>
                  <a:tcPr/>
                </a:tc>
                <a:tc gridSpan="2" vMerge="1">
                  <a:txBody>
                    <a:bodyPr/>
                    <a:lstStyle/>
                    <a:p>
                      <a:endParaRPr lang="pl-PL"/>
                    </a:p>
                  </a:txBody>
                  <a:tcPr/>
                </a:tc>
                <a:tc hMerge="1" v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85512">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gridSpan="4">
                  <a:txBody>
                    <a:bodyPr/>
                    <a:lstStyle/>
                    <a:p>
                      <a:pPr algn="r" fontAlgn="ctr"/>
                      <a:r>
                        <a:rPr lang="pl-PL" sz="300" b="0" i="0" u="none" strike="noStrike">
                          <a:effectLst/>
                          <a:latin typeface="Arial" panose="020B0604020202020204" pitchFamily="34" charset="0"/>
                        </a:rPr>
                        <a:t>Podpis osoby składającej ofertę:</a:t>
                      </a:r>
                    </a:p>
                  </a:txBody>
                  <a:tcPr marL="2432" marR="2432" marT="2432"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gridSpan="5">
                  <a:txBody>
                    <a:bodyPr/>
                    <a:lstStyle/>
                    <a:p>
                      <a:pPr algn="l" fontAlgn="ctr"/>
                      <a:r>
                        <a:rPr lang="pl-PL" sz="300" b="0" i="0" u="none" strike="noStrike">
                          <a:effectLst/>
                          <a:latin typeface="Arial" panose="020B0604020202020204" pitchFamily="34" charset="0"/>
                        </a:rPr>
                        <a:t> </a:t>
                      </a:r>
                    </a:p>
                  </a:txBody>
                  <a:tcPr marL="2432" marR="2432" marT="2432" marB="0" anchor="ctr">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r>
              <a:tr h="62700">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ctr"/>
                      <a:endParaRPr lang="pl-PL" sz="300" b="0" i="0" u="none" strike="noStrike">
                        <a:effectLst/>
                        <a:latin typeface="Arial" panose="020B0604020202020204" pitchFamily="34" charset="0"/>
                      </a:endParaRPr>
                    </a:p>
                  </a:txBody>
                  <a:tcPr marL="2432" marR="2432" marT="2432" marB="0" anchor="ctr">
                    <a:lnL>
                      <a:noFill/>
                    </a:lnL>
                    <a:lnR>
                      <a:noFill/>
                    </a:lnR>
                    <a:lnT>
                      <a:noFill/>
                    </a:lnT>
                    <a:lnB>
                      <a:noFill/>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r"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a:effectLst/>
                        <a:latin typeface="Arial" panose="020B0604020202020204" pitchFamily="34" charset="0"/>
                      </a:endParaRPr>
                    </a:p>
                  </a:txBody>
                  <a:tcPr marL="2432" marR="2432" marT="2432" marB="0" anchor="b">
                    <a:lnL>
                      <a:noFill/>
                    </a:lnL>
                    <a:lnR>
                      <a:noFill/>
                    </a:lnR>
                    <a:lnT>
                      <a:noFill/>
                    </a:lnT>
                    <a:lnB>
                      <a:noFill/>
                    </a:lnB>
                  </a:tcPr>
                </a:tc>
                <a:tc>
                  <a:txBody>
                    <a:bodyPr/>
                    <a:lstStyle/>
                    <a:p>
                      <a:pPr algn="l" fontAlgn="b"/>
                      <a:endParaRPr lang="pl-PL" sz="300" b="0" i="0" u="none" strike="noStrike" dirty="0">
                        <a:effectLst/>
                        <a:latin typeface="Arial" panose="020B0604020202020204" pitchFamily="34" charset="0"/>
                      </a:endParaRPr>
                    </a:p>
                  </a:txBody>
                  <a:tcPr marL="2432" marR="2432" marT="2432" marB="0" anchor="b">
                    <a:lnL>
                      <a:noFill/>
                    </a:lnL>
                    <a:lnR>
                      <a:noFill/>
                    </a:lnR>
                    <a:lnT>
                      <a:noFill/>
                    </a:lnT>
                    <a:lnB>
                      <a:noFill/>
                    </a:lnB>
                  </a:tcPr>
                </a:tc>
              </a:tr>
            </a:tbl>
          </a:graphicData>
        </a:graphic>
      </p:graphicFrame>
    </p:spTree>
    <p:extLst>
      <p:ext uri="{BB962C8B-B14F-4D97-AF65-F5344CB8AC3E}">
        <p14:creationId xmlns:p14="http://schemas.microsoft.com/office/powerpoint/2010/main" val="877850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0032" y="1416472"/>
            <a:ext cx="7772400" cy="4892847"/>
          </a:xfrm>
        </p:spPr>
        <p:txBody>
          <a:bodyPr>
            <a:normAutofit/>
          </a:bodyPr>
          <a:lstStyle/>
          <a:p>
            <a:pPr marL="457200" indent="-455613" algn="l">
              <a:lnSpc>
                <a:spcPct val="80000"/>
              </a:lnSpc>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pPr>
            <a:r>
              <a:rPr lang="pl-PL" altLang="pl-PL" sz="1400" b="1" dirty="0" smtClean="0">
                <a:solidFill>
                  <a:schemeClr val="tx1"/>
                </a:solidFill>
              </a:rPr>
              <a:t/>
            </a:r>
            <a:br>
              <a:rPr lang="pl-PL" altLang="pl-PL" sz="1400" b="1" dirty="0" smtClean="0">
                <a:solidFill>
                  <a:schemeClr val="tx1"/>
                </a:solidFill>
              </a:rPr>
            </a:br>
            <a:r>
              <a:rPr lang="pl-PL" altLang="pl-PL" sz="1400" b="1" dirty="0">
                <a:solidFill>
                  <a:schemeClr val="tx1"/>
                </a:solidFill>
              </a:rPr>
              <a:t/>
            </a:r>
            <a:br>
              <a:rPr lang="pl-PL" altLang="pl-PL" sz="1400" b="1" dirty="0">
                <a:solidFill>
                  <a:schemeClr val="tx1"/>
                </a:solidFill>
              </a:rPr>
            </a:br>
            <a:r>
              <a:rPr lang="pl-PL" altLang="pl-PL" sz="1800" b="1" dirty="0" smtClean="0">
                <a:solidFill>
                  <a:schemeClr val="tx1"/>
                </a:solidFill>
                <a:latin typeface="+mn-lt"/>
              </a:rPr>
              <a:t>Wydział Zdrowia i Polityki Społecznej Dolnośląskiego </a:t>
            </a:r>
            <a:r>
              <a:rPr lang="pl-PL" altLang="pl-PL" sz="1800" b="1" dirty="0">
                <a:solidFill>
                  <a:schemeClr val="tx1"/>
                </a:solidFill>
                <a:latin typeface="+mn-lt"/>
              </a:rPr>
              <a:t>Urzędu Wojewódzkiego:</a:t>
            </a:r>
            <a:br>
              <a:rPr lang="pl-PL" altLang="pl-PL" sz="1800" b="1" dirty="0">
                <a:solidFill>
                  <a:schemeClr val="tx1"/>
                </a:solidFill>
                <a:latin typeface="+mn-lt"/>
              </a:rPr>
            </a:br>
            <a:r>
              <a:rPr lang="pl-PL" altLang="pl-PL" sz="1800" b="1" dirty="0">
                <a:solidFill>
                  <a:schemeClr val="tx1"/>
                </a:solidFill>
                <a:latin typeface="+mn-lt"/>
              </a:rPr>
              <a:t/>
            </a:r>
            <a:br>
              <a:rPr lang="pl-PL" altLang="pl-PL" sz="1800" b="1" dirty="0">
                <a:solidFill>
                  <a:schemeClr val="tx1"/>
                </a:solidFill>
                <a:latin typeface="+mn-lt"/>
              </a:rPr>
            </a:br>
            <a:r>
              <a:rPr lang="pl-PL" altLang="pl-PL" sz="1800" dirty="0" smtClean="0">
                <a:solidFill>
                  <a:schemeClr val="tx1"/>
                </a:solidFill>
                <a:latin typeface="+mn-lt"/>
              </a:rPr>
              <a:t>Elżbieta Gawryjołek, </a:t>
            </a:r>
            <a:r>
              <a:rPr lang="pl-PL" altLang="pl-PL" sz="1800" dirty="0">
                <a:solidFill>
                  <a:schemeClr val="tx1"/>
                </a:solidFill>
                <a:latin typeface="+mn-lt"/>
              </a:rPr>
              <a:t>tel. </a:t>
            </a:r>
            <a:r>
              <a:rPr lang="pl-PL" altLang="pl-PL" sz="1800" dirty="0" smtClean="0">
                <a:solidFill>
                  <a:schemeClr val="tx1"/>
                </a:solidFill>
                <a:latin typeface="+mn-lt"/>
              </a:rPr>
              <a:t>71 340 60 77; e-mail: e.gawryjolek@duw.pl</a:t>
            </a:r>
            <a:br>
              <a:rPr lang="pl-PL" altLang="pl-PL" sz="1800" dirty="0" smtClean="0">
                <a:solidFill>
                  <a:schemeClr val="tx1"/>
                </a:solidFill>
                <a:latin typeface="+mn-lt"/>
              </a:rPr>
            </a:br>
            <a:r>
              <a:rPr lang="pl-PL" altLang="pl-PL" sz="1800" dirty="0">
                <a:solidFill>
                  <a:schemeClr val="tx1"/>
                </a:solidFill>
                <a:latin typeface="+mn-lt"/>
              </a:rPr>
              <a:t/>
            </a:r>
            <a:br>
              <a:rPr lang="pl-PL" altLang="pl-PL" sz="1800" dirty="0">
                <a:solidFill>
                  <a:schemeClr val="tx1"/>
                </a:solidFill>
                <a:latin typeface="+mn-lt"/>
              </a:rPr>
            </a:br>
            <a:r>
              <a:rPr lang="pl-PL" altLang="pl-PL" sz="1800" dirty="0" smtClean="0">
                <a:solidFill>
                  <a:schemeClr val="tx1"/>
                </a:solidFill>
                <a:latin typeface="+mn-lt"/>
              </a:rPr>
              <a:t>Magdalena Bernaczek, </a:t>
            </a:r>
            <a:r>
              <a:rPr lang="pl-PL" altLang="pl-PL" sz="1800" dirty="0">
                <a:solidFill>
                  <a:schemeClr val="tx1"/>
                </a:solidFill>
                <a:latin typeface="+mn-lt"/>
              </a:rPr>
              <a:t>tel. </a:t>
            </a:r>
            <a:r>
              <a:rPr lang="pl-PL" altLang="pl-PL" sz="1800" dirty="0" smtClean="0">
                <a:solidFill>
                  <a:schemeClr val="tx1"/>
                </a:solidFill>
                <a:latin typeface="+mn-lt"/>
              </a:rPr>
              <a:t>71 340 67 06; e-mail</a:t>
            </a:r>
            <a:r>
              <a:rPr lang="pl-PL" altLang="pl-PL" sz="1800" smtClean="0">
                <a:solidFill>
                  <a:schemeClr val="tx1"/>
                </a:solidFill>
                <a:latin typeface="+mn-lt"/>
              </a:rPr>
              <a:t>: m.bernaczek@duw.pl</a:t>
            </a:r>
            <a:r>
              <a:rPr lang="pl-PL" altLang="pl-PL" sz="1800" dirty="0" smtClean="0">
                <a:solidFill>
                  <a:schemeClr val="tx1"/>
                </a:solidFill>
                <a:latin typeface="+mn-lt"/>
              </a:rPr>
              <a:t>,</a:t>
            </a:r>
            <a:br>
              <a:rPr lang="pl-PL" altLang="pl-PL" sz="1800" dirty="0" smtClean="0">
                <a:solidFill>
                  <a:schemeClr val="tx1"/>
                </a:solidFill>
                <a:latin typeface="+mn-lt"/>
              </a:rPr>
            </a:br>
            <a:r>
              <a:rPr lang="pl-PL" altLang="pl-PL" sz="1800" dirty="0">
                <a:solidFill>
                  <a:schemeClr val="tx1"/>
                </a:solidFill>
                <a:latin typeface="+mn-lt"/>
              </a:rPr>
              <a:t/>
            </a:r>
            <a:br>
              <a:rPr lang="pl-PL" altLang="pl-PL" sz="1800" dirty="0">
                <a:solidFill>
                  <a:schemeClr val="tx1"/>
                </a:solidFill>
                <a:latin typeface="+mn-lt"/>
              </a:rPr>
            </a:br>
            <a:r>
              <a:rPr lang="pl-PL" altLang="pl-PL" sz="1800" dirty="0" smtClean="0">
                <a:solidFill>
                  <a:schemeClr val="tx1"/>
                </a:solidFill>
                <a:latin typeface="+mn-lt"/>
              </a:rPr>
              <a:t>Małgorzata Kaleta, </a:t>
            </a:r>
            <a:r>
              <a:rPr lang="pl-PL" altLang="pl-PL" sz="1800" dirty="0">
                <a:solidFill>
                  <a:schemeClr val="tx1"/>
                </a:solidFill>
                <a:latin typeface="+mn-lt"/>
              </a:rPr>
              <a:t>tel. </a:t>
            </a:r>
            <a:r>
              <a:rPr lang="pl-PL" altLang="pl-PL" sz="1800" dirty="0" smtClean="0">
                <a:solidFill>
                  <a:schemeClr val="tx1"/>
                </a:solidFill>
                <a:latin typeface="+mn-lt"/>
              </a:rPr>
              <a:t>71 340 67 59; e-mail: malgorzata.kaleta@duw.pl</a:t>
            </a:r>
            <a:r>
              <a:rPr lang="pl-PL" altLang="pl-PL" sz="1800" dirty="0">
                <a:solidFill>
                  <a:schemeClr val="tx1"/>
                </a:solidFill>
                <a:latin typeface="+mn-lt"/>
              </a:rPr>
              <a:t/>
            </a:r>
            <a:br>
              <a:rPr lang="pl-PL" altLang="pl-PL" sz="1800" dirty="0">
                <a:solidFill>
                  <a:schemeClr val="tx1"/>
                </a:solidFill>
                <a:latin typeface="+mn-lt"/>
              </a:rPr>
            </a:br>
            <a:r>
              <a:rPr lang="pl-PL" altLang="pl-PL" sz="1800" dirty="0">
                <a:solidFill>
                  <a:schemeClr val="tx1"/>
                </a:solidFill>
                <a:latin typeface="+mn-lt"/>
              </a:rPr>
              <a:t/>
            </a:r>
            <a:br>
              <a:rPr lang="pl-PL" altLang="pl-PL" sz="1800" dirty="0">
                <a:solidFill>
                  <a:schemeClr val="tx1"/>
                </a:solidFill>
                <a:latin typeface="+mn-lt"/>
              </a:rPr>
            </a:br>
            <a:r>
              <a:rPr lang="pl-PL" altLang="pl-PL" sz="1800" dirty="0">
                <a:solidFill>
                  <a:schemeClr val="tx1"/>
                </a:solidFill>
                <a:latin typeface="+mn-lt"/>
              </a:rPr>
              <a:t/>
            </a:r>
            <a:br>
              <a:rPr lang="pl-PL" altLang="pl-PL" sz="1800" dirty="0">
                <a:solidFill>
                  <a:schemeClr val="tx1"/>
                </a:solidFill>
                <a:latin typeface="+mn-lt"/>
              </a:rPr>
            </a:br>
            <a:r>
              <a:rPr lang="pl-PL" altLang="pl-PL" sz="1800" b="1" dirty="0">
                <a:solidFill>
                  <a:schemeClr val="tx1"/>
                </a:solidFill>
                <a:latin typeface="+mn-lt"/>
              </a:rPr>
              <a:t>Strona Ministerstwa Rodziny, Pracy i Polityki Społecznej</a:t>
            </a:r>
            <a:br>
              <a:rPr lang="pl-PL" altLang="pl-PL" sz="1800" b="1" dirty="0">
                <a:solidFill>
                  <a:schemeClr val="tx1"/>
                </a:solidFill>
                <a:latin typeface="+mn-lt"/>
              </a:rPr>
            </a:br>
            <a:r>
              <a:rPr lang="pl-PL" altLang="pl-PL" sz="1800" dirty="0">
                <a:solidFill>
                  <a:schemeClr val="tx1"/>
                </a:solidFill>
                <a:latin typeface="+mn-lt"/>
              </a:rPr>
              <a:t>(program MALUCH+2021, pytania + odpowiedzi, przykładowe oferty konkursowe):</a:t>
            </a:r>
            <a:br>
              <a:rPr lang="pl-PL" altLang="pl-PL" sz="1800" dirty="0">
                <a:solidFill>
                  <a:schemeClr val="tx1"/>
                </a:solidFill>
                <a:latin typeface="+mn-lt"/>
              </a:rPr>
            </a:br>
            <a:r>
              <a:rPr lang="pl-PL" altLang="pl-PL" sz="1800" dirty="0">
                <a:solidFill>
                  <a:schemeClr val="tx1"/>
                </a:solidFill>
                <a:latin typeface="+mn-lt"/>
              </a:rPr>
              <a:t/>
            </a:r>
            <a:br>
              <a:rPr lang="pl-PL" altLang="pl-PL" sz="1800" dirty="0">
                <a:solidFill>
                  <a:schemeClr val="tx1"/>
                </a:solidFill>
                <a:latin typeface="+mn-lt"/>
              </a:rPr>
            </a:br>
            <a:r>
              <a:rPr lang="pl-PL" altLang="pl-PL" sz="1800" dirty="0">
                <a:solidFill>
                  <a:schemeClr val="tx1"/>
                </a:solidFill>
                <a:latin typeface="+mn-lt"/>
              </a:rPr>
              <a:t>https://www.gov.pl/web/rodzina/maluch-2024</a:t>
            </a:r>
            <a:r>
              <a:rPr lang="pl-PL" altLang="pl-PL" sz="1800" dirty="0">
                <a:latin typeface="+mn-lt"/>
              </a:rPr>
              <a:t/>
            </a:r>
            <a:br>
              <a:rPr lang="pl-PL" altLang="pl-PL" sz="1800" dirty="0">
                <a:latin typeface="+mn-lt"/>
              </a:rPr>
            </a:br>
            <a:endParaRPr lang="pl-PL" sz="1800" dirty="0">
              <a:latin typeface="+mn-lt"/>
            </a:endParaRPr>
          </a:p>
        </p:txBody>
      </p:sp>
      <p:sp>
        <p:nvSpPr>
          <p:cNvPr id="3" name="Symbol zastępczy tekstu 2"/>
          <p:cNvSpPr>
            <a:spLocks noGrp="1"/>
          </p:cNvSpPr>
          <p:nvPr>
            <p:ph type="body" idx="1"/>
          </p:nvPr>
        </p:nvSpPr>
        <p:spPr>
          <a:xfrm>
            <a:off x="690032" y="476672"/>
            <a:ext cx="7914416" cy="939801"/>
          </a:xfrm>
        </p:spPr>
        <p:txBody>
          <a:bodyPr/>
          <a:lstStyle/>
          <a:p>
            <a:r>
              <a:rPr lang="pl-PL" altLang="pl-PL" sz="2400" dirty="0">
                <a:solidFill>
                  <a:schemeClr val="tx1"/>
                </a:solidFill>
              </a:rPr>
              <a:t>Osoby do kontaktu:</a:t>
            </a:r>
          </a:p>
          <a:p>
            <a:endParaRPr lang="pl-PL" dirty="0"/>
          </a:p>
        </p:txBody>
      </p:sp>
    </p:spTree>
    <p:extLst>
      <p:ext uri="{BB962C8B-B14F-4D97-AF65-F5344CB8AC3E}">
        <p14:creationId xmlns:p14="http://schemas.microsoft.com/office/powerpoint/2010/main" val="914249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860032" y="2056686"/>
            <a:ext cx="3695492" cy="2769989"/>
          </a:xfrm>
          <a:prstGeom prst="rect">
            <a:avLst/>
          </a:prstGeom>
          <a:noFill/>
        </p:spPr>
        <p:txBody>
          <a:bodyPr wrap="square" rtlCol="0">
            <a:spAutoFit/>
          </a:bodyPr>
          <a:lstStyle/>
          <a:p>
            <a:pPr>
              <a:spcBef>
                <a:spcPct val="0"/>
              </a:spcBef>
              <a:buSzPct val="75000"/>
            </a:pPr>
            <a:endParaRPr lang="pl-PL" altLang="pl-PL" dirty="0"/>
          </a:p>
          <a:p>
            <a:pPr>
              <a:spcBef>
                <a:spcPct val="0"/>
              </a:spcBef>
              <a:buSzPct val="75000"/>
            </a:pPr>
            <a:endParaRPr lang="pl-PL" altLang="pl-PL" dirty="0" smtClean="0"/>
          </a:p>
          <a:p>
            <a:pPr>
              <a:spcBef>
                <a:spcPct val="0"/>
              </a:spcBef>
              <a:buSzPct val="75000"/>
            </a:pPr>
            <a:r>
              <a:rPr lang="pl-PL" altLang="pl-PL" dirty="0" smtClean="0"/>
              <a:t>Materiał przygotował Wydział Zdrowia i Polityki Społecznej Dolnośląskiego Urzędu Wojewódzkiego we Wrocławiu</a:t>
            </a:r>
            <a:endParaRPr lang="pl-PL" dirty="0" smtClean="0"/>
          </a:p>
          <a:p>
            <a:pPr algn="ctr"/>
            <a:endParaRPr lang="pl-PL" sz="4800" dirty="0"/>
          </a:p>
          <a:p>
            <a:pPr algn="ctr"/>
            <a:endParaRPr lang="pl-PL" dirty="0"/>
          </a:p>
        </p:txBody>
      </p:sp>
      <p:pic>
        <p:nvPicPr>
          <p:cNvPr id="5" name="Obraz 4"/>
          <p:cNvPicPr>
            <a:picLocks noChangeAspect="1"/>
          </p:cNvPicPr>
          <p:nvPr/>
        </p:nvPicPr>
        <p:blipFill>
          <a:blip r:embed="rId2"/>
          <a:stretch>
            <a:fillRect/>
          </a:stretch>
        </p:blipFill>
        <p:spPr>
          <a:xfrm>
            <a:off x="251521" y="4149080"/>
            <a:ext cx="8712967" cy="2304256"/>
          </a:xfrm>
          <a:prstGeom prst="rect">
            <a:avLst/>
          </a:prstGeom>
        </p:spPr>
      </p:pic>
      <p:sp>
        <p:nvSpPr>
          <p:cNvPr id="6" name="Symbol zastępczy tekstu 2"/>
          <p:cNvSpPr txBox="1">
            <a:spLocks/>
          </p:cNvSpPr>
          <p:nvPr/>
        </p:nvSpPr>
        <p:spPr>
          <a:xfrm>
            <a:off x="690032" y="476672"/>
            <a:ext cx="7914416" cy="1368152"/>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endParaRPr lang="pl-PL" altLang="pl-PL" sz="2400" dirty="0" smtClean="0">
              <a:solidFill>
                <a:schemeClr val="tx1"/>
              </a:solidFill>
            </a:endParaRPr>
          </a:p>
          <a:p>
            <a:endParaRPr lang="pl-PL" altLang="pl-PL" sz="2400" dirty="0">
              <a:solidFill>
                <a:schemeClr val="tx1"/>
              </a:solidFill>
            </a:endParaRPr>
          </a:p>
          <a:p>
            <a:r>
              <a:rPr lang="pl-PL" altLang="pl-PL" sz="4400" b="1" dirty="0" smtClean="0">
                <a:solidFill>
                  <a:schemeClr val="tx1"/>
                </a:solidFill>
              </a:rPr>
              <a:t>Dziękujemy za uwagę</a:t>
            </a:r>
          </a:p>
          <a:p>
            <a:endParaRPr lang="pl-PL" dirty="0"/>
          </a:p>
        </p:txBody>
      </p:sp>
    </p:spTree>
    <p:extLst>
      <p:ext uri="{BB962C8B-B14F-4D97-AF65-F5344CB8AC3E}">
        <p14:creationId xmlns:p14="http://schemas.microsoft.com/office/powerpoint/2010/main" val="16047456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00808"/>
            <a:ext cx="8229600" cy="4386816"/>
          </a:xfrm>
        </p:spPr>
      </p:pic>
      <p:sp>
        <p:nvSpPr>
          <p:cNvPr id="3" name="Tytuł 2"/>
          <p:cNvSpPr>
            <a:spLocks noGrp="1"/>
          </p:cNvSpPr>
          <p:nvPr>
            <p:ph type="title"/>
          </p:nvPr>
        </p:nvSpPr>
        <p:spPr/>
        <p:txBody>
          <a:bodyPr>
            <a:normAutofit/>
          </a:bodyPr>
          <a:lstStyle/>
          <a:p>
            <a:r>
              <a:rPr lang="pl-PL" sz="3200" b="1" dirty="0" smtClean="0">
                <a:solidFill>
                  <a:schemeClr val="tx1"/>
                </a:solidFill>
              </a:rPr>
              <a:t>Program MALUCH </a:t>
            </a:r>
            <a:br>
              <a:rPr lang="pl-PL" sz="3200" b="1" dirty="0" smtClean="0">
                <a:solidFill>
                  <a:schemeClr val="tx1"/>
                </a:solidFill>
              </a:rPr>
            </a:br>
            <a:r>
              <a:rPr lang="pl-PL" sz="3200" b="1" dirty="0" smtClean="0">
                <a:solidFill>
                  <a:schemeClr val="tx1"/>
                </a:solidFill>
              </a:rPr>
              <a:t>w systemie wsparcia rodziny</a:t>
            </a:r>
            <a:endParaRPr lang="pl-PL" sz="3200" b="1" dirty="0">
              <a:solidFill>
                <a:schemeClr val="tx1"/>
              </a:solidFill>
            </a:endParaRPr>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3" y="57646"/>
            <a:ext cx="8941296" cy="6255354"/>
          </a:xfrm>
          <a:prstGeom prst="rect">
            <a:avLst/>
          </a:prstGeom>
        </p:spPr>
      </p:pic>
      <p:sp>
        <p:nvSpPr>
          <p:cNvPr id="5" name="Prostokąt 4"/>
          <p:cNvSpPr/>
          <p:nvPr/>
        </p:nvSpPr>
        <p:spPr>
          <a:xfrm>
            <a:off x="1547664" y="272642"/>
            <a:ext cx="6768752" cy="646331"/>
          </a:xfrm>
          <a:prstGeom prst="rect">
            <a:avLst/>
          </a:prstGeom>
        </p:spPr>
        <p:txBody>
          <a:bodyPr wrap="square">
            <a:spAutoFit/>
          </a:bodyPr>
          <a:lstStyle/>
          <a:p>
            <a:pPr algn="just">
              <a:spcAft>
                <a:spcPts val="800"/>
              </a:spcAft>
            </a:pPr>
            <a:r>
              <a:rPr lang="pl-PL" b="1" dirty="0">
                <a:ea typeface="Times New Roman" panose="02020603050405020304" pitchFamily="18" charset="0"/>
                <a:cs typeface="Times New Roman" panose="02020603050405020304" pitchFamily="18" charset="0"/>
              </a:rPr>
              <a:t>Program finansowany jest z </a:t>
            </a:r>
            <a:r>
              <a:rPr lang="pl-PL" b="1" dirty="0" smtClean="0">
                <a:ea typeface="Times New Roman" panose="02020603050405020304" pitchFamily="18" charset="0"/>
                <a:cs typeface="Times New Roman" panose="02020603050405020304" pitchFamily="18" charset="0"/>
              </a:rPr>
              <a:t>dwóch </a:t>
            </a:r>
            <a:r>
              <a:rPr lang="pl-PL" b="1" dirty="0">
                <a:ea typeface="Times New Roman" panose="02020603050405020304" pitchFamily="18" charset="0"/>
                <a:cs typeface="Times New Roman" panose="02020603050405020304" pitchFamily="18" charset="0"/>
              </a:rPr>
              <a:t>źródeł : ze środków budżetu państwa oraz ze środków Funduszu </a:t>
            </a:r>
            <a:r>
              <a:rPr lang="pl-PL" b="1" dirty="0" smtClean="0">
                <a:ea typeface="Times New Roman" panose="02020603050405020304" pitchFamily="18" charset="0"/>
                <a:cs typeface="Times New Roman" panose="02020603050405020304" pitchFamily="18" charset="0"/>
              </a:rPr>
              <a:t>Pracy - łącznie</a:t>
            </a:r>
            <a:endParaRPr lang="pl-PL" b="1"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870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548680"/>
            <a:ext cx="8435279" cy="5577483"/>
          </a:xfrm>
        </p:spPr>
        <p:txBody>
          <a:bodyPr>
            <a:normAutofit/>
          </a:bodyPr>
          <a:lstStyle/>
          <a:p>
            <a:pPr marL="0" indent="0" algn="ctr">
              <a:buNone/>
            </a:pPr>
            <a:r>
              <a:rPr lang="pl-PL" b="1" dirty="0" smtClean="0"/>
              <a:t>Program MALUCH na przestrzeni lat:</a:t>
            </a:r>
          </a:p>
          <a:p>
            <a:pPr marL="0" indent="0" algn="ctr">
              <a:buNone/>
            </a:pPr>
            <a:endParaRPr lang="pl-PL" b="1" dirty="0" smtClean="0"/>
          </a:p>
          <a:p>
            <a:pPr marL="0" indent="0">
              <a:buNone/>
            </a:pPr>
            <a:endParaRPr lang="pl-PL" b="1" dirty="0"/>
          </a:p>
          <a:p>
            <a:pPr>
              <a:buFont typeface="Wingdings" panose="05000000000000000000" pitchFamily="2" charset="2"/>
              <a:buChar char="Ø"/>
            </a:pPr>
            <a:r>
              <a:rPr lang="pl-PL" dirty="0"/>
              <a:t>2011 rok – 40 000 000 zł</a:t>
            </a:r>
          </a:p>
          <a:p>
            <a:pPr>
              <a:buFont typeface="Wingdings" panose="05000000000000000000" pitchFamily="2" charset="2"/>
              <a:buChar char="Ø"/>
            </a:pPr>
            <a:r>
              <a:rPr lang="pl-PL" dirty="0"/>
              <a:t>2012 rok – 40 000 000 zł</a:t>
            </a:r>
          </a:p>
          <a:p>
            <a:pPr>
              <a:buFont typeface="Wingdings" panose="05000000000000000000" pitchFamily="2" charset="2"/>
              <a:buChar char="Ø"/>
            </a:pPr>
            <a:r>
              <a:rPr lang="pl-PL" dirty="0"/>
              <a:t>2013 rok – 90 000 000 zł</a:t>
            </a:r>
          </a:p>
          <a:p>
            <a:pPr>
              <a:buFont typeface="Wingdings" panose="05000000000000000000" pitchFamily="2" charset="2"/>
              <a:buChar char="Ø"/>
            </a:pPr>
            <a:r>
              <a:rPr lang="pl-PL" dirty="0"/>
              <a:t>2014 rok – 101 000 000 zł</a:t>
            </a:r>
          </a:p>
          <a:p>
            <a:pPr>
              <a:buFont typeface="Wingdings" panose="05000000000000000000" pitchFamily="2" charset="2"/>
              <a:buChar char="Ø"/>
            </a:pPr>
            <a:r>
              <a:rPr lang="pl-PL" dirty="0"/>
              <a:t>2015, 2016 i 2017  rok – po 151 000 000 zł</a:t>
            </a:r>
          </a:p>
          <a:p>
            <a:pPr>
              <a:buFont typeface="Wingdings" panose="05000000000000000000" pitchFamily="2" charset="2"/>
              <a:buChar char="Ø"/>
            </a:pPr>
            <a:r>
              <a:rPr lang="pl-PL" dirty="0"/>
              <a:t>2018 i 2019 rok – po 450 000 000 zł</a:t>
            </a:r>
          </a:p>
          <a:p>
            <a:pPr>
              <a:buFont typeface="Wingdings" panose="05000000000000000000" pitchFamily="2" charset="2"/>
              <a:buChar char="Ø"/>
            </a:pPr>
            <a:r>
              <a:rPr lang="pl-PL" dirty="0"/>
              <a:t>2020 rok – 400 000 000 zł</a:t>
            </a:r>
          </a:p>
        </p:txBody>
      </p:sp>
    </p:spTree>
    <p:extLst>
      <p:ext uri="{BB962C8B-B14F-4D97-AF65-F5344CB8AC3E}">
        <p14:creationId xmlns:p14="http://schemas.microsoft.com/office/powerpoint/2010/main" val="198256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4078155059"/>
              </p:ext>
            </p:extLst>
          </p:nvPr>
        </p:nvGraphicFramePr>
        <p:xfrm>
          <a:off x="251520" y="2348881"/>
          <a:ext cx="8712967" cy="3047032"/>
        </p:xfrm>
        <a:graphic>
          <a:graphicData uri="http://schemas.openxmlformats.org/drawingml/2006/table">
            <a:tbl>
              <a:tblPr>
                <a:tableStyleId>{5C22544A-7EE6-4342-B048-85BDC9FD1C3A}</a:tableStyleId>
              </a:tblPr>
              <a:tblGrid>
                <a:gridCol w="1638505"/>
                <a:gridCol w="1719407"/>
                <a:gridCol w="1852560"/>
                <a:gridCol w="1852560"/>
                <a:gridCol w="1649935"/>
              </a:tblGrid>
              <a:tr h="247844">
                <a:tc rowSpan="2">
                  <a:txBody>
                    <a:bodyPr/>
                    <a:lstStyle/>
                    <a:p>
                      <a:pPr algn="just" fontAlgn="ctr"/>
                      <a:r>
                        <a:rPr lang="pl-PL" sz="1200" u="none" strike="noStrike" dirty="0">
                          <a:effectLst/>
                        </a:rPr>
                        <a:t> </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gridSpan="4">
                  <a:txBody>
                    <a:bodyPr/>
                    <a:lstStyle/>
                    <a:p>
                      <a:pPr algn="ctr" fontAlgn="ctr"/>
                      <a:r>
                        <a:rPr lang="pl-PL" sz="1200" u="none" strike="noStrike">
                          <a:effectLst/>
                        </a:rPr>
                        <a:t>Województwo dolnośląskie</a:t>
                      </a:r>
                      <a:endParaRPr lang="pl-PL" sz="1200" b="1" i="0" u="none" strike="noStrike">
                        <a:solidFill>
                          <a:srgbClr val="000000"/>
                        </a:solidFill>
                        <a:effectLst/>
                        <a:latin typeface="Times New Roman" panose="02020603050405020304" pitchFamily="18" charset="0"/>
                      </a:endParaRPr>
                    </a:p>
                  </a:txBody>
                  <a:tcPr marL="9525" marR="9525" marT="9525" marB="0" anchor="ctr"/>
                </a:tc>
                <a:tc hMerge="1">
                  <a:txBody>
                    <a:bodyPr/>
                    <a:lstStyle/>
                    <a:p>
                      <a:endParaRPr lang="pl-PL"/>
                    </a:p>
                  </a:txBody>
                  <a:tcPr/>
                </a:tc>
                <a:tc hMerge="1">
                  <a:txBody>
                    <a:bodyPr/>
                    <a:lstStyle/>
                    <a:p>
                      <a:endParaRPr lang="pl-PL"/>
                    </a:p>
                  </a:txBody>
                  <a:tcPr/>
                </a:tc>
                <a:tc hMerge="1">
                  <a:txBody>
                    <a:bodyPr/>
                    <a:lstStyle/>
                    <a:p>
                      <a:endParaRPr lang="pl-PL"/>
                    </a:p>
                  </a:txBody>
                  <a:tcPr/>
                </a:tc>
              </a:tr>
              <a:tr h="714377">
                <a:tc vMerge="1">
                  <a:txBody>
                    <a:bodyPr/>
                    <a:lstStyle/>
                    <a:p>
                      <a:endParaRPr lang="pl-PL"/>
                    </a:p>
                  </a:txBody>
                  <a:tcPr/>
                </a:tc>
                <a:tc>
                  <a:txBody>
                    <a:bodyPr/>
                    <a:lstStyle/>
                    <a:p>
                      <a:pPr algn="ctr" fontAlgn="ctr"/>
                      <a:r>
                        <a:rPr lang="pl-PL" sz="1200" u="none" strike="noStrike">
                          <a:effectLst/>
                        </a:rPr>
                        <a:t>Kwota dofinansowania</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ilość miejsc utworzonych</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ilość miejsc dofinansowanych</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razem</a:t>
                      </a:r>
                      <a:endParaRPr lang="pl-PL" sz="1200" b="1" i="0" u="none" strike="noStrike">
                        <a:solidFill>
                          <a:srgbClr val="000000"/>
                        </a:solidFill>
                        <a:effectLst/>
                        <a:latin typeface="Times New Roman" panose="02020603050405020304" pitchFamily="18" charset="0"/>
                      </a:endParaRPr>
                    </a:p>
                  </a:txBody>
                  <a:tcPr marL="9525" marR="9525" marT="9525" marB="0" anchor="ctr"/>
                </a:tc>
              </a:tr>
              <a:tr h="291582">
                <a:tc>
                  <a:txBody>
                    <a:bodyPr/>
                    <a:lstStyle/>
                    <a:p>
                      <a:pPr algn="just" fontAlgn="ctr"/>
                      <a:r>
                        <a:rPr lang="pl-PL" sz="1200" u="none" strike="noStrike" dirty="0">
                          <a:effectLst/>
                        </a:rPr>
                        <a:t> </a:t>
                      </a:r>
                      <a:endParaRPr lang="pl-PL"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a:effectLst/>
                        </a:rPr>
                        <a:t> </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 </a:t>
                      </a:r>
                      <a:endParaRPr lang="pl-PL"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 </a:t>
                      </a:r>
                      <a:endParaRPr lang="pl-PL"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 </a:t>
                      </a:r>
                      <a:endParaRPr lang="pl-PL" sz="1200" b="0" i="0" u="none" strike="noStrike">
                        <a:solidFill>
                          <a:srgbClr val="000000"/>
                        </a:solidFill>
                        <a:effectLst/>
                        <a:latin typeface="Times New Roman" panose="02020603050405020304" pitchFamily="18" charset="0"/>
                      </a:endParaRPr>
                    </a:p>
                  </a:txBody>
                  <a:tcPr marL="9525" marR="9525" marT="9525" marB="0" anchor="ctr"/>
                </a:tc>
              </a:tr>
              <a:tr h="306161">
                <a:tc>
                  <a:txBody>
                    <a:bodyPr/>
                    <a:lstStyle/>
                    <a:p>
                      <a:pPr algn="just" fontAlgn="ctr"/>
                      <a:r>
                        <a:rPr lang="pl-PL" sz="1200" u="none" strike="noStrike">
                          <a:effectLst/>
                        </a:rPr>
                        <a:t>2017</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a:effectLst/>
                        </a:rPr>
                        <a:t>9 992 </a:t>
                      </a:r>
                      <a:r>
                        <a:rPr lang="pl-PL" sz="1200" u="none" strike="noStrike" dirty="0" smtClean="0">
                          <a:effectLst/>
                        </a:rPr>
                        <a:t>886,00</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876</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3291</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4167</a:t>
                      </a:r>
                      <a:endParaRPr lang="pl-PL" sz="1200" b="0" i="0" u="none" strike="noStrike" dirty="0">
                        <a:solidFill>
                          <a:srgbClr val="000000"/>
                        </a:solidFill>
                        <a:effectLst/>
                        <a:latin typeface="Times New Roman" panose="02020603050405020304" pitchFamily="18" charset="0"/>
                      </a:endParaRPr>
                    </a:p>
                  </a:txBody>
                  <a:tcPr marL="9525" marR="9525" marT="9525" marB="0" anchor="ctr"/>
                </a:tc>
              </a:tr>
              <a:tr h="291582">
                <a:tc>
                  <a:txBody>
                    <a:bodyPr/>
                    <a:lstStyle/>
                    <a:p>
                      <a:pPr algn="just" fontAlgn="ctr"/>
                      <a:r>
                        <a:rPr lang="pl-PL" sz="1200" u="none" strike="noStrike">
                          <a:effectLst/>
                        </a:rPr>
                        <a:t> </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a:effectLst/>
                        </a:rPr>
                        <a:t> </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a:effectLst/>
                        </a:rPr>
                        <a:t> </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 </a:t>
                      </a:r>
                      <a:endParaRPr lang="pl-PL"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 </a:t>
                      </a:r>
                      <a:endParaRPr lang="pl-PL" sz="1200" b="0" i="0" u="none" strike="noStrike">
                        <a:solidFill>
                          <a:srgbClr val="000000"/>
                        </a:solidFill>
                        <a:effectLst/>
                        <a:latin typeface="Times New Roman" panose="02020603050405020304" pitchFamily="18" charset="0"/>
                      </a:endParaRPr>
                    </a:p>
                  </a:txBody>
                  <a:tcPr marL="9525" marR="9525" marT="9525" marB="0" anchor="ctr"/>
                </a:tc>
              </a:tr>
              <a:tr h="306161">
                <a:tc>
                  <a:txBody>
                    <a:bodyPr/>
                    <a:lstStyle/>
                    <a:p>
                      <a:pPr algn="just" fontAlgn="ctr"/>
                      <a:r>
                        <a:rPr lang="pl-PL" sz="1200" u="none" strike="noStrike">
                          <a:effectLst/>
                        </a:rPr>
                        <a:t>2018</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23 580 223,00</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1682</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4328</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6010</a:t>
                      </a:r>
                      <a:endParaRPr lang="pl-PL" sz="1200" b="0" i="0" u="none" strike="noStrike" dirty="0">
                        <a:solidFill>
                          <a:srgbClr val="000000"/>
                        </a:solidFill>
                        <a:effectLst/>
                        <a:latin typeface="Times New Roman" panose="02020603050405020304" pitchFamily="18" charset="0"/>
                      </a:endParaRPr>
                    </a:p>
                  </a:txBody>
                  <a:tcPr marL="9525" marR="9525" marT="9525" marB="0" anchor="ctr"/>
                </a:tc>
              </a:tr>
              <a:tr h="291582">
                <a:tc>
                  <a:txBody>
                    <a:bodyPr/>
                    <a:lstStyle/>
                    <a:p>
                      <a:pPr algn="just" fontAlgn="ctr"/>
                      <a:r>
                        <a:rPr lang="pl-PL" sz="1200" u="none" strike="noStrike">
                          <a:effectLst/>
                        </a:rPr>
                        <a:t> </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 </a:t>
                      </a:r>
                      <a:endParaRPr lang="pl-PL"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a:effectLst/>
                        </a:rPr>
                        <a:t> </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a:effectLst/>
                        </a:rPr>
                        <a:t> </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a:effectLst/>
                        </a:rPr>
                        <a:t> </a:t>
                      </a:r>
                      <a:endParaRPr lang="pl-PL" sz="1200" b="0" i="0" u="none" strike="noStrike">
                        <a:solidFill>
                          <a:srgbClr val="000000"/>
                        </a:solidFill>
                        <a:effectLst/>
                        <a:latin typeface="Times New Roman" panose="02020603050405020304" pitchFamily="18" charset="0"/>
                      </a:endParaRPr>
                    </a:p>
                  </a:txBody>
                  <a:tcPr marL="9525" marR="9525" marT="9525" marB="0" anchor="ctr"/>
                </a:tc>
              </a:tr>
              <a:tr h="291582">
                <a:tc>
                  <a:txBody>
                    <a:bodyPr/>
                    <a:lstStyle/>
                    <a:p>
                      <a:pPr algn="just" fontAlgn="ctr"/>
                      <a:r>
                        <a:rPr lang="pl-PL" sz="1200" u="none" strike="noStrike">
                          <a:effectLst/>
                        </a:rPr>
                        <a:t>2019</a:t>
                      </a:r>
                      <a:endParaRPr lang="pl-PL"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23 662 846,00</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1518</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5209</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l-PL" sz="1200" u="none" strike="noStrike" dirty="0" smtClean="0">
                          <a:effectLst/>
                        </a:rPr>
                        <a:t>6727</a:t>
                      </a:r>
                      <a:endParaRPr lang="pl-PL" sz="1200" b="0" i="0" u="none" strike="noStrike" dirty="0">
                        <a:solidFill>
                          <a:srgbClr val="000000"/>
                        </a:solidFill>
                        <a:effectLst/>
                        <a:latin typeface="Times New Roman" panose="02020603050405020304" pitchFamily="18" charset="0"/>
                      </a:endParaRPr>
                    </a:p>
                  </a:txBody>
                  <a:tcPr marL="9525" marR="9525" marT="9525" marB="0" anchor="ctr"/>
                </a:tc>
              </a:tr>
              <a:tr h="306161">
                <a:tc>
                  <a:txBody>
                    <a:bodyPr/>
                    <a:lstStyle/>
                    <a:p>
                      <a:pPr algn="l" fontAlgn="t"/>
                      <a:r>
                        <a:rPr lang="pl-PL" sz="1200" u="none" strike="noStrike">
                          <a:effectLst/>
                        </a:rPr>
                        <a:t> </a:t>
                      </a:r>
                      <a:endParaRPr lang="pl-PL"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l-PL" sz="1200" u="none" strike="noStrike">
                          <a:effectLst/>
                        </a:rPr>
                        <a:t> </a:t>
                      </a:r>
                      <a:endParaRPr lang="pl-PL"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l-PL" sz="1200" u="none" strike="noStrike">
                          <a:effectLst/>
                        </a:rPr>
                        <a:t> </a:t>
                      </a:r>
                      <a:endParaRPr lang="pl-PL" sz="1200" b="0" i="0" u="none" strike="noStrike">
                        <a:solidFill>
                          <a:srgbClr val="000000"/>
                        </a:solidFill>
                        <a:effectLst/>
                        <a:latin typeface="Calibri" panose="020F0502020204030204" pitchFamily="34" charset="0"/>
                      </a:endParaRPr>
                    </a:p>
                  </a:txBody>
                  <a:tcPr marL="9525" marR="9525" marT="9525" marB="0"/>
                </a:tc>
                <a:tc>
                  <a:txBody>
                    <a:bodyPr/>
                    <a:lstStyle/>
                    <a:p>
                      <a:pPr algn="ctr" fontAlgn="ctr"/>
                      <a:r>
                        <a:rPr lang="pl-PL" sz="1200" u="none" strike="noStrike" dirty="0">
                          <a:effectLst/>
                        </a:rPr>
                        <a:t> </a:t>
                      </a:r>
                      <a:endParaRPr lang="pl-PL"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r>
                        <a:rPr lang="pl-PL" sz="1200" u="none" strike="noStrike" dirty="0">
                          <a:effectLst/>
                        </a:rPr>
                        <a:t> </a:t>
                      </a:r>
                      <a:endParaRPr lang="pl-PL" sz="1200" b="0" i="0" u="none" strike="noStrike" dirty="0">
                        <a:solidFill>
                          <a:srgbClr val="000000"/>
                        </a:solidFill>
                        <a:effectLst/>
                        <a:latin typeface="Calibri" panose="020F0502020204030204" pitchFamily="34" charset="0"/>
                      </a:endParaRPr>
                    </a:p>
                  </a:txBody>
                  <a:tcPr marL="9525" marR="9525" marT="9525" marB="0"/>
                </a:tc>
              </a:tr>
            </a:tbl>
          </a:graphicData>
        </a:graphic>
      </p:graphicFrame>
      <p:sp>
        <p:nvSpPr>
          <p:cNvPr id="6" name="Tytuł 5"/>
          <p:cNvSpPr>
            <a:spLocks noGrp="1"/>
          </p:cNvSpPr>
          <p:nvPr>
            <p:ph type="title"/>
          </p:nvPr>
        </p:nvSpPr>
        <p:spPr/>
        <p:txBody>
          <a:bodyPr>
            <a:normAutofit/>
          </a:bodyPr>
          <a:lstStyle/>
          <a:p>
            <a:r>
              <a:rPr lang="pl-PL" sz="2400" dirty="0" smtClean="0">
                <a:solidFill>
                  <a:schemeClr val="tx1"/>
                </a:solidFill>
              </a:rPr>
              <a:t>Realizacja Programu Maluch w województwie dolnośląskim </a:t>
            </a:r>
            <a:br>
              <a:rPr lang="pl-PL" sz="2400" dirty="0" smtClean="0">
                <a:solidFill>
                  <a:schemeClr val="tx1"/>
                </a:solidFill>
              </a:rPr>
            </a:br>
            <a:r>
              <a:rPr lang="pl-PL" sz="2400" dirty="0" smtClean="0">
                <a:solidFill>
                  <a:schemeClr val="tx1"/>
                </a:solidFill>
              </a:rPr>
              <a:t>w latach 2017 - 2019</a:t>
            </a:r>
            <a:endParaRPr lang="pl-PL" sz="2400" dirty="0">
              <a:solidFill>
                <a:schemeClr val="tx1"/>
              </a:solidFill>
            </a:endParaRPr>
          </a:p>
        </p:txBody>
      </p:sp>
    </p:spTree>
    <p:extLst>
      <p:ext uri="{BB962C8B-B14F-4D97-AF65-F5344CB8AC3E}">
        <p14:creationId xmlns:p14="http://schemas.microsoft.com/office/powerpoint/2010/main" val="420795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611560" y="332656"/>
            <a:ext cx="8280920" cy="6450997"/>
          </a:xfrm>
          <a:prstGeom prst="rect">
            <a:avLst/>
          </a:prstGeom>
        </p:spPr>
        <p:txBody>
          <a:bodyPr wrap="square">
            <a:spAutoFit/>
          </a:bodyPr>
          <a:lstStyle/>
          <a:p>
            <a:pPr>
              <a:lnSpc>
                <a:spcPct val="160000"/>
              </a:lnSpc>
              <a:spcBef>
                <a:spcPts val="600"/>
              </a:spcBef>
            </a:pPr>
            <a:r>
              <a:rPr lang="pl-PL" b="1" dirty="0"/>
              <a:t>W 2021 r. „MALUCH + ” realizowany będzie w ramach 4 modułów</a:t>
            </a:r>
            <a:r>
              <a:rPr lang="pl-PL" b="1" dirty="0" smtClean="0"/>
              <a:t>:</a:t>
            </a:r>
            <a:endParaRPr lang="pl-PL" b="1" dirty="0"/>
          </a:p>
          <a:p>
            <a:pPr marL="342900" lvl="0" indent="-342900">
              <a:lnSpc>
                <a:spcPct val="160000"/>
              </a:lnSpc>
              <a:spcBef>
                <a:spcPts val="600"/>
              </a:spcBef>
              <a:buClr>
                <a:srgbClr val="FF0000"/>
              </a:buClr>
              <a:buFont typeface="Wingdings" pitchFamily="2" charset="2"/>
              <a:buChar char="q"/>
            </a:pPr>
            <a:r>
              <a:rPr lang="pl-PL" b="1" dirty="0"/>
              <a:t>MODUŁ 1 (dla </a:t>
            </a:r>
            <a:r>
              <a:rPr lang="pl-PL" b="1" dirty="0" err="1"/>
              <a:t>jst</a:t>
            </a:r>
            <a:r>
              <a:rPr lang="pl-PL" b="1" dirty="0"/>
              <a:t>) - utworzenie w 2021 r. nowych miejsc w instytucjach opieki nad dziećmi oraz zapewnienie ich funkcjonowania, przy czym dofinansowaniu może podlegać utworzenie miejsc opieki i ich funkcjonowanie, jak też samo utworzenie miejsc, w tym miejsc dla dzieci niepełnosprawnych lub wymagających szczególnej opieki</a:t>
            </a:r>
            <a:r>
              <a:rPr lang="pl-PL" b="1" dirty="0" smtClean="0"/>
              <a:t>,</a:t>
            </a:r>
            <a:r>
              <a:rPr lang="pl-PL" b="1" dirty="0"/>
              <a:t> Co istotne, jest on podzielony na dwie części. Ta oznaczona jako moduł 1a jest przewidziana dla tych gmin, na których terenie nie ma żadnej samorządowej instytucji opieki. Z kolei moduł 1b umożliwia uzyskanie wsparcia na zakładanie placówek w pozostałych gminach – przy czym obowiązuje tu dodatkowy warunek wskazujący, że wnioskowana wysokość dotacji nie może być wyższa niż 6 mln zł</a:t>
            </a:r>
            <a:r>
              <a:rPr lang="pl-PL" b="1" dirty="0" smtClean="0"/>
              <a:t>.</a:t>
            </a:r>
          </a:p>
          <a:p>
            <a:pPr marL="342900" lvl="0" indent="-342900">
              <a:lnSpc>
                <a:spcPct val="160000"/>
              </a:lnSpc>
              <a:spcBef>
                <a:spcPts val="600"/>
              </a:spcBef>
              <a:buClr>
                <a:srgbClr val="FF0000"/>
              </a:buClr>
              <a:buFont typeface="Wingdings" pitchFamily="2" charset="2"/>
              <a:buChar char="q"/>
            </a:pPr>
            <a:r>
              <a:rPr lang="pl-PL" b="1" dirty="0" smtClean="0"/>
              <a:t>MODUŁ </a:t>
            </a:r>
            <a:r>
              <a:rPr lang="pl-PL" b="1" dirty="0"/>
              <a:t>2  (dla </a:t>
            </a:r>
            <a:r>
              <a:rPr lang="pl-PL" b="1" dirty="0" err="1"/>
              <a:t>jst</a:t>
            </a:r>
            <a:r>
              <a:rPr lang="pl-PL" b="1" dirty="0"/>
              <a:t>) - zapewnienie funkcjonowania miejsc opieki </a:t>
            </a:r>
            <a:r>
              <a:rPr lang="pl-PL" b="1" dirty="0" smtClean="0"/>
              <a:t>utworzonych z udziałem </a:t>
            </a:r>
            <a:r>
              <a:rPr lang="pl-PL" b="1" dirty="0"/>
              <a:t>środków z edycji 2020 lub wcześniejszych, w tym miejsc dla dzieci niepełnosprawnych lub wymagających szczególnej opieki</a:t>
            </a:r>
            <a:r>
              <a:rPr lang="pl-PL" b="1" dirty="0" smtClean="0"/>
              <a:t>,</a:t>
            </a:r>
            <a:endParaRPr lang="pl-PL" b="1" dirty="0"/>
          </a:p>
        </p:txBody>
      </p:sp>
    </p:spTree>
    <p:extLst>
      <p:ext uri="{BB962C8B-B14F-4D97-AF65-F5344CB8AC3E}">
        <p14:creationId xmlns:p14="http://schemas.microsoft.com/office/powerpoint/2010/main" val="344884194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16216" y="116632"/>
            <a:ext cx="1962132" cy="148966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AutoShape 2" descr="Znalezione obrazy dla zapytania zaznaczniki na mape"/>
          <p:cNvSpPr>
            <a:spLocks noChangeAspect="1" noChangeArrowheads="1"/>
          </p:cNvSpPr>
          <p:nvPr/>
        </p:nvSpPr>
        <p:spPr bwMode="auto">
          <a:xfrm>
            <a:off x="155575" y="-2833688"/>
            <a:ext cx="4133850" cy="5905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3" name="Prostokąt 2"/>
          <p:cNvSpPr/>
          <p:nvPr/>
        </p:nvSpPr>
        <p:spPr>
          <a:xfrm>
            <a:off x="611560" y="1412775"/>
            <a:ext cx="8424936" cy="3714863"/>
          </a:xfrm>
          <a:prstGeom prst="rect">
            <a:avLst/>
          </a:prstGeom>
        </p:spPr>
        <p:txBody>
          <a:bodyPr wrap="square">
            <a:spAutoFit/>
          </a:bodyPr>
          <a:lstStyle/>
          <a:p>
            <a:pPr marL="342900" lvl="0" indent="-342900">
              <a:lnSpc>
                <a:spcPct val="160000"/>
              </a:lnSpc>
              <a:spcBef>
                <a:spcPts val="600"/>
              </a:spcBef>
              <a:buClr>
                <a:srgbClr val="FF0000"/>
              </a:buClr>
              <a:buFont typeface="Wingdings" pitchFamily="2" charset="2"/>
              <a:buChar char="q"/>
            </a:pPr>
            <a:r>
              <a:rPr lang="pl-PL" b="1" dirty="0"/>
              <a:t>MODUŁ 3 (dla podmiotów innych niż </a:t>
            </a:r>
            <a:r>
              <a:rPr lang="pl-PL" b="1" dirty="0" err="1"/>
              <a:t>jst</a:t>
            </a:r>
            <a:r>
              <a:rPr lang="pl-PL" b="1" dirty="0"/>
              <a:t>) - utworzenie w 2021 r. nowych </a:t>
            </a:r>
            <a:r>
              <a:rPr lang="pl-PL" b="1" dirty="0" smtClean="0"/>
              <a:t>miejsc </a:t>
            </a:r>
            <a:r>
              <a:rPr lang="pl-PL" b="1" dirty="0"/>
              <a:t>w instytucjach opieki nad dziećmi oraz zapewnienie ich funkcjonowania, przy czym dofinansowaniu może podlegać utworzenie miejsc opieki i ich funkcjonowanie, jak też samo utworzenie miejsc, w tym miejsc dla dzieci niepełnosprawnych lub wymagających szczególnej opieki,</a:t>
            </a:r>
          </a:p>
          <a:p>
            <a:pPr marL="342900" lvl="0" indent="-342900">
              <a:lnSpc>
                <a:spcPct val="160000"/>
              </a:lnSpc>
              <a:spcBef>
                <a:spcPts val="600"/>
              </a:spcBef>
              <a:buClr>
                <a:srgbClr val="FF0000"/>
              </a:buClr>
              <a:buFont typeface="Wingdings" pitchFamily="2" charset="2"/>
              <a:buChar char="q"/>
            </a:pPr>
            <a:r>
              <a:rPr lang="pl-PL" b="1" dirty="0"/>
              <a:t>MODUŁ 4 (dla podmiotów innych niż </a:t>
            </a:r>
            <a:r>
              <a:rPr lang="pl-PL" b="1" dirty="0" err="1"/>
              <a:t>jst</a:t>
            </a:r>
            <a:r>
              <a:rPr lang="pl-PL" b="1" dirty="0"/>
              <a:t>) – zapewnienie funkcjonowania miejsc </a:t>
            </a:r>
            <a:r>
              <a:rPr lang="pl-PL" b="1" dirty="0" smtClean="0"/>
              <a:t>opieki, </a:t>
            </a:r>
            <a:r>
              <a:rPr lang="pl-PL" b="1" dirty="0"/>
              <a:t>w tym miejsc dla dzieci niepełnosprawnych lub wymagających szczególnej opieki.</a:t>
            </a:r>
            <a:endParaRPr lang="pl-PL" dirty="0"/>
          </a:p>
        </p:txBody>
      </p:sp>
      <p:pic>
        <p:nvPicPr>
          <p:cNvPr id="5" name="Obraz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5301208"/>
            <a:ext cx="2664296" cy="1484784"/>
          </a:xfrm>
          <a:prstGeom prst="rect">
            <a:avLst/>
          </a:prstGeom>
        </p:spPr>
      </p:pic>
    </p:spTree>
    <p:extLst>
      <p:ext uri="{BB962C8B-B14F-4D97-AF65-F5344CB8AC3E}">
        <p14:creationId xmlns:p14="http://schemas.microsoft.com/office/powerpoint/2010/main" val="13218624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10" presetClass="exit" presetSubtype="0" fill="hold" nodeType="with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39552" y="332656"/>
            <a:ext cx="7632848" cy="6597352"/>
          </a:xfrm>
        </p:spPr>
        <p:txBody>
          <a:bodyPr>
            <a:noAutofit/>
          </a:bodyPr>
          <a:lstStyle/>
          <a:p>
            <a:pPr>
              <a:lnSpc>
                <a:spcPct val="160000"/>
              </a:lnSpc>
              <a:spcBef>
                <a:spcPts val="600"/>
              </a:spcBef>
            </a:pPr>
            <a:r>
              <a:rPr lang="pl-PL" sz="1800" b="1" dirty="0" smtClean="0">
                <a:solidFill>
                  <a:schemeClr val="tx1"/>
                </a:solidFill>
                <a:latin typeface="+mj-lt"/>
              </a:rPr>
              <a:t>W</a:t>
            </a:r>
            <a:r>
              <a:rPr lang="x-none" sz="1800" b="1" dirty="0" smtClean="0">
                <a:solidFill>
                  <a:schemeClr val="tx1"/>
                </a:solidFill>
                <a:latin typeface="+mj-lt"/>
              </a:rPr>
              <a:t>ysokość </a:t>
            </a:r>
            <a:r>
              <a:rPr lang="pl-PL" sz="1800" b="1" dirty="0" smtClean="0">
                <a:solidFill>
                  <a:schemeClr val="tx1"/>
                </a:solidFill>
                <a:latin typeface="+mj-lt"/>
              </a:rPr>
              <a:t>wnioskowanego </a:t>
            </a:r>
            <a:r>
              <a:rPr lang="x-none" sz="1800" b="1" dirty="0" smtClean="0">
                <a:solidFill>
                  <a:schemeClr val="tx1"/>
                </a:solidFill>
                <a:latin typeface="+mj-lt"/>
              </a:rPr>
              <a:t>dofinansowania</a:t>
            </a:r>
            <a:endParaRPr lang="pl-PL" sz="1800" b="1" dirty="0" smtClean="0">
              <a:solidFill>
                <a:schemeClr val="tx1"/>
              </a:solidFill>
              <a:latin typeface="+mj-lt"/>
            </a:endParaRPr>
          </a:p>
          <a:p>
            <a:pPr algn="just">
              <a:spcBef>
                <a:spcPts val="600"/>
              </a:spcBef>
            </a:pPr>
            <a:r>
              <a:rPr lang="pl-PL" sz="1800" b="1" dirty="0" smtClean="0">
                <a:solidFill>
                  <a:schemeClr val="tx1"/>
                </a:solidFill>
                <a:latin typeface="+mj-lt"/>
              </a:rPr>
              <a:t>Udział środków budżetu państwa oraz Funduszu Pracy w dofinansowaniu wynosi nie więcej niż 80% wartości kosztów realizacji zadania polegającego na tworzeniu nowych miejsc opieki i nie więcej niż 80% wartości kosztów realizacji zadania polegającego </a:t>
            </a:r>
            <a:r>
              <a:rPr lang="pl-PL" sz="1800" b="1" dirty="0" smtClean="0">
                <a:solidFill>
                  <a:schemeClr val="tx1"/>
                </a:solidFill>
                <a:latin typeface="+mj-lt"/>
              </a:rPr>
              <a:t>na </a:t>
            </a:r>
            <a:r>
              <a:rPr lang="pl-PL" sz="1800" b="1" dirty="0" smtClean="0">
                <a:solidFill>
                  <a:schemeClr val="tx1"/>
                </a:solidFill>
                <a:latin typeface="+mj-lt"/>
              </a:rPr>
              <a:t>funkcjonowaniu miejsc opieki ( moduł 2) lub nie więcej niż 80% miesięcznych opłat za pobyt ponoszonych przez rodziców (moduł 3 – w części dotyczącej funkcjonowania i 4).</a:t>
            </a:r>
          </a:p>
        </p:txBody>
      </p:sp>
      <p:sp>
        <p:nvSpPr>
          <p:cNvPr id="9" name="Prostokąt 8"/>
          <p:cNvSpPr/>
          <p:nvPr/>
        </p:nvSpPr>
        <p:spPr>
          <a:xfrm>
            <a:off x="539552" y="2492896"/>
            <a:ext cx="8147829" cy="3689215"/>
          </a:xfrm>
          <a:prstGeom prst="rect">
            <a:avLst/>
          </a:prstGeom>
        </p:spPr>
        <p:txBody>
          <a:bodyPr wrap="square">
            <a:spAutoFit/>
          </a:bodyPr>
          <a:lstStyle/>
          <a:p>
            <a:pPr algn="just">
              <a:lnSpc>
                <a:spcPct val="115000"/>
              </a:lnSpc>
              <a:spcAft>
                <a:spcPts val="800"/>
              </a:spcAft>
            </a:pPr>
            <a:endParaRPr lang="pl-PL" b="1" u="sng"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pl-PL" b="1" u="sng" dirty="0" smtClean="0">
                <a:latin typeface="Times New Roman" panose="02020603050405020304" pitchFamily="18" charset="0"/>
                <a:ea typeface="Calibri" panose="020F0502020204030204" pitchFamily="34" charset="0"/>
                <a:cs typeface="Times New Roman" panose="02020603050405020304" pitchFamily="18" charset="0"/>
              </a:rPr>
              <a:t>Dla modułu 1a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pl-PL" b="1" dirty="0">
                <a:ea typeface="Times New Roman" panose="02020603050405020304" pitchFamily="18" charset="0"/>
                <a:cs typeface="Times New Roman" panose="02020603050405020304" pitchFamily="18" charset="0"/>
              </a:rPr>
              <a:t>w przypadku wydatków na tworzenie miejsc:</a:t>
            </a:r>
          </a:p>
          <a:p>
            <a:pPr marL="342900" lvl="0" indent="-342900" algn="just">
              <a:spcBef>
                <a:spcPts val="600"/>
              </a:spcBef>
              <a:spcAft>
                <a:spcPts val="600"/>
              </a:spcAft>
              <a:buFont typeface="Wingdings" panose="05000000000000000000" pitchFamily="2" charset="2"/>
              <a:buChar char=""/>
            </a:pPr>
            <a:r>
              <a:rPr lang="pl-PL" b="1" dirty="0">
                <a:ea typeface="Calibri" panose="020F0502020204030204" pitchFamily="34" charset="0"/>
                <a:cs typeface="Times New Roman" panose="02020603050405020304" pitchFamily="18" charset="0"/>
              </a:rPr>
              <a:t>nie więcej niż 33 000 zł na 1 nowo tworzone miejsce w żłobku lub klubie dziecięcym,</a:t>
            </a:r>
          </a:p>
          <a:p>
            <a:pPr marL="342900" lvl="0" indent="-342900" algn="just">
              <a:spcBef>
                <a:spcPts val="600"/>
              </a:spcBef>
              <a:spcAft>
                <a:spcPts val="600"/>
              </a:spcAft>
              <a:buFont typeface="Wingdings" panose="05000000000000000000" pitchFamily="2" charset="2"/>
              <a:buChar char=""/>
            </a:pPr>
            <a:r>
              <a:rPr lang="pl-PL" b="1" dirty="0">
                <a:ea typeface="Calibri" panose="020F0502020204030204" pitchFamily="34" charset="0"/>
                <a:cs typeface="Times New Roman" panose="02020603050405020304" pitchFamily="18" charset="0"/>
              </a:rPr>
              <a:t>nie więcej niż 5 000 zł na 1 nowo tworzone miejsce u dziennego opiekuna;</a:t>
            </a:r>
          </a:p>
          <a:p>
            <a:pPr marL="342900" lvl="0" indent="-342900" algn="just">
              <a:spcBef>
                <a:spcPts val="600"/>
              </a:spcBef>
              <a:spcAft>
                <a:spcPts val="600"/>
              </a:spcAft>
              <a:buFont typeface="Times New Roman" panose="02020603050405020304" pitchFamily="18" charset="0"/>
              <a:buChar char="–"/>
            </a:pPr>
            <a:r>
              <a:rPr lang="pl-PL" b="1" dirty="0">
                <a:ea typeface="Times New Roman" panose="02020603050405020304" pitchFamily="18" charset="0"/>
                <a:cs typeface="Times New Roman" panose="02020603050405020304" pitchFamily="18" charset="0"/>
              </a:rPr>
              <a:t>w przypadku wydatków na funkcjonowanie miejsc </a:t>
            </a:r>
            <a:r>
              <a:rPr lang="pl-PL" b="1" dirty="0">
                <a:ea typeface="Times New Roman" panose="02020603050405020304" pitchFamily="18" charset="0"/>
                <a:cs typeface="Times New Roman" panose="02020603050405020304" pitchFamily="18" charset="0"/>
                <a:sym typeface="Symbol" panose="05050102010706020507" pitchFamily="18" charset="2"/>
              </a:rPr>
              <a:t></a:t>
            </a:r>
            <a:r>
              <a:rPr lang="pl-PL" b="1" dirty="0">
                <a:ea typeface="Times New Roman" panose="02020603050405020304" pitchFamily="18" charset="0"/>
                <a:cs typeface="Times New Roman" panose="02020603050405020304" pitchFamily="18" charset="0"/>
              </a:rPr>
              <a:t> kwota dofinansowania zostanie określona na etapie rozstrzygnięcia konkursu, przy czym w przypadku miejsc dla dzieci niepełnosprawnych lub wymagających szczególnej opieki – ww. kwota zostanie odpowiednio zwiększona </a:t>
            </a:r>
            <a:endParaRPr lang="pl-PL" b="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17537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97644" y="2186574"/>
            <a:ext cx="7632848" cy="2826602"/>
          </a:xfrm>
        </p:spPr>
        <p:txBody>
          <a:bodyPr>
            <a:normAutofit/>
          </a:bodyPr>
          <a:lstStyle/>
          <a:p>
            <a:pPr algn="just"/>
            <a:endParaRPr lang="pl-PL" sz="2600" b="1" dirty="0" smtClean="0">
              <a:solidFill>
                <a:schemeClr val="tx1"/>
              </a:solidFill>
            </a:endParaRPr>
          </a:p>
          <a:p>
            <a:pPr algn="just"/>
            <a:endParaRPr lang="pl-PL" dirty="0">
              <a:solidFill>
                <a:schemeClr val="tx1"/>
              </a:solidFill>
            </a:endParaRPr>
          </a:p>
        </p:txBody>
      </p:sp>
      <p:sp>
        <p:nvSpPr>
          <p:cNvPr id="5" name="Prostokąt 4"/>
          <p:cNvSpPr/>
          <p:nvPr/>
        </p:nvSpPr>
        <p:spPr>
          <a:xfrm>
            <a:off x="827584" y="673118"/>
            <a:ext cx="7776864" cy="3545073"/>
          </a:xfrm>
          <a:prstGeom prst="rect">
            <a:avLst/>
          </a:prstGeom>
        </p:spPr>
        <p:txBody>
          <a:bodyPr wrap="square">
            <a:spAutoFit/>
          </a:bodyPr>
          <a:lstStyle/>
          <a:p>
            <a:pPr algn="just">
              <a:lnSpc>
                <a:spcPct val="115000"/>
              </a:lnSpc>
              <a:spcAft>
                <a:spcPts val="800"/>
              </a:spcAft>
            </a:pPr>
            <a:r>
              <a:rPr lang="pl-PL" b="1" u="sng" dirty="0" smtClean="0">
                <a:latin typeface="Times New Roman" panose="02020603050405020304" pitchFamily="18" charset="0"/>
                <a:ea typeface="Calibri" panose="020F0502020204030204" pitchFamily="34" charset="0"/>
                <a:cs typeface="Times New Roman" panose="02020603050405020304" pitchFamily="18" charset="0"/>
              </a:rPr>
              <a:t>Dla modułu 1b</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pl-PL" b="1" dirty="0">
                <a:ea typeface="Times New Roman" panose="02020603050405020304" pitchFamily="18" charset="0"/>
                <a:cs typeface="Times New Roman" panose="02020603050405020304" pitchFamily="18" charset="0"/>
              </a:rPr>
              <a:t>w przypadku wydatków na tworzenie miejsc:</a:t>
            </a:r>
          </a:p>
          <a:p>
            <a:pPr marL="342900" lvl="0" indent="-342900" algn="just">
              <a:spcBef>
                <a:spcPts val="600"/>
              </a:spcBef>
              <a:spcAft>
                <a:spcPts val="600"/>
              </a:spcAft>
              <a:buFont typeface="Wingdings" panose="05000000000000000000" pitchFamily="2" charset="2"/>
              <a:buChar char=""/>
            </a:pPr>
            <a:r>
              <a:rPr lang="pl-PL" b="1" dirty="0">
                <a:ea typeface="Calibri" panose="020F0502020204030204" pitchFamily="34" charset="0"/>
                <a:cs typeface="Times New Roman" panose="02020603050405020304" pitchFamily="18" charset="0"/>
              </a:rPr>
              <a:t>nie więcej niż 30 000 zł na 1 nowo tworzone miejsce w żłobku lub klubie dziecięcym </a:t>
            </a:r>
          </a:p>
          <a:p>
            <a:pPr marL="342900" lvl="0" indent="-342900" algn="just">
              <a:spcBef>
                <a:spcPts val="600"/>
              </a:spcBef>
              <a:spcAft>
                <a:spcPts val="600"/>
              </a:spcAft>
              <a:buFont typeface="Wingdings" panose="05000000000000000000" pitchFamily="2" charset="2"/>
              <a:buChar char=""/>
            </a:pPr>
            <a:r>
              <a:rPr lang="pl-PL" b="1" dirty="0">
                <a:ea typeface="Calibri" panose="020F0502020204030204" pitchFamily="34" charset="0"/>
                <a:cs typeface="Times New Roman" panose="02020603050405020304" pitchFamily="18" charset="0"/>
              </a:rPr>
              <a:t>nie więcej niż 5 000 zł na 1 nowo tworzone miejsce u dziennego opiekuna;</a:t>
            </a:r>
          </a:p>
          <a:p>
            <a:pPr marL="342900" lvl="0" indent="-342900" algn="just">
              <a:spcBef>
                <a:spcPts val="600"/>
              </a:spcBef>
              <a:spcAft>
                <a:spcPts val="600"/>
              </a:spcAft>
              <a:buFont typeface="Times New Roman" panose="02020603050405020304" pitchFamily="18" charset="0"/>
              <a:buChar char="–"/>
            </a:pPr>
            <a:r>
              <a:rPr lang="pl-PL" b="1" dirty="0">
                <a:ea typeface="Times New Roman" panose="02020603050405020304" pitchFamily="18" charset="0"/>
                <a:cs typeface="Times New Roman" panose="02020603050405020304" pitchFamily="18" charset="0"/>
              </a:rPr>
              <a:t>w przypadku wydatków na funkcjonowanie miejsc </a:t>
            </a:r>
            <a:r>
              <a:rPr lang="pl-PL" b="1" dirty="0">
                <a:ea typeface="Times New Roman" panose="02020603050405020304" pitchFamily="18" charset="0"/>
                <a:cs typeface="Times New Roman" panose="02020603050405020304" pitchFamily="18" charset="0"/>
                <a:sym typeface="Symbol" panose="05050102010706020507" pitchFamily="18" charset="2"/>
              </a:rPr>
              <a:t></a:t>
            </a:r>
            <a:r>
              <a:rPr lang="pl-PL" b="1" dirty="0">
                <a:ea typeface="Times New Roman" panose="02020603050405020304" pitchFamily="18" charset="0"/>
                <a:cs typeface="Times New Roman" panose="02020603050405020304" pitchFamily="18" charset="0"/>
              </a:rPr>
              <a:t> kwota dofinansowania zostanie określona na etapie rozstrzygnięcia konkursu, przy czym w przypadku miejsc dla dzieci niepełnosprawnych lub wymagających szczególnej opieki – ww. kwota zostanie odpowiednio zwiększona.</a:t>
            </a:r>
            <a:endParaRPr lang="pl-PL" b="1" dirty="0">
              <a:effectLst/>
              <a:ea typeface="Times New Roman" panose="02020603050405020304" pitchFamily="18" charset="0"/>
              <a:cs typeface="Times New Roman" panose="02020603050405020304" pitchFamily="18" charset="0"/>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589240"/>
            <a:ext cx="2664296" cy="1196752"/>
          </a:xfrm>
          <a:prstGeom prst="rect">
            <a:avLst/>
          </a:prstGeom>
        </p:spPr>
      </p:pic>
    </p:spTree>
    <p:extLst>
      <p:ext uri="{BB962C8B-B14F-4D97-AF65-F5344CB8AC3E}">
        <p14:creationId xmlns:p14="http://schemas.microsoft.com/office/powerpoint/2010/main" val="201185170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3079</TotalTime>
  <Words>2270</Words>
  <Application>Microsoft Office PowerPoint</Application>
  <PresentationFormat>Pokaz na ekranie (4:3)</PresentationFormat>
  <Paragraphs>341</Paragraphs>
  <Slides>29</Slides>
  <Notes>2</Notes>
  <HiddenSlides>0</HiddenSlides>
  <MMClips>0</MMClips>
  <ScaleCrop>false</ScaleCrop>
  <HeadingPairs>
    <vt:vector size="8" baseType="variant">
      <vt:variant>
        <vt:lpstr>Używane czcionki</vt:lpstr>
      </vt:variant>
      <vt:variant>
        <vt:i4>6</vt:i4>
      </vt:variant>
      <vt:variant>
        <vt:lpstr>Motyw</vt:lpstr>
      </vt:variant>
      <vt:variant>
        <vt:i4>1</vt:i4>
      </vt:variant>
      <vt:variant>
        <vt:lpstr>Osadzone serwery OLE</vt:lpstr>
      </vt:variant>
      <vt:variant>
        <vt:i4>1</vt:i4>
      </vt:variant>
      <vt:variant>
        <vt:lpstr>Tytuły slajdów</vt:lpstr>
      </vt:variant>
      <vt:variant>
        <vt:i4>29</vt:i4>
      </vt:variant>
    </vt:vector>
  </HeadingPairs>
  <TitlesOfParts>
    <vt:vector size="37" baseType="lpstr">
      <vt:lpstr>Arial</vt:lpstr>
      <vt:lpstr>Calibri</vt:lpstr>
      <vt:lpstr>Candara</vt:lpstr>
      <vt:lpstr>Symbol</vt:lpstr>
      <vt:lpstr>Times New Roman</vt:lpstr>
      <vt:lpstr>Wingdings</vt:lpstr>
      <vt:lpstr>Kształt fali</vt:lpstr>
      <vt:lpstr>Arkusz</vt:lpstr>
      <vt:lpstr>„MALUCH + ” 2021  Resortowy program rozwoju instytucji opieki nad dziećmi   w wieku do lat 3  </vt:lpstr>
      <vt:lpstr>Prezentacja programu PowerPoint</vt:lpstr>
      <vt:lpstr>Program MALUCH  w systemie wsparcia rodziny</vt:lpstr>
      <vt:lpstr>Prezentacja programu PowerPoint</vt:lpstr>
      <vt:lpstr>Realizacja Programu Maluch w województwie dolnośląskim  w latach 2017 - 2019</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Wydział Zdrowia i Polityki Społecznej Dolnośląskiego Urzędu Wojewódzkiego:  Elżbieta Gawryjołek, tel. 71 340 60 77; e-mail: e.gawryjolek@duw.pl  Magdalena Bernaczek, tel. 71 340 67 06; e-mail: m.bernaczek@duw.pl,  Małgorzata Kaleta, tel. 71 340 67 59; e-mail: malgorzata.kaleta@duw.pl   Strona Ministerstwa Rodziny, Pracy i Polityki Społecznej (program MALUCH+2021, pytania + odpowiedzi, przykładowe oferty konkursowe):  https://www.gov.pl/web/rodzina/maluch-2024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Joanna Wysocka</dc:creator>
  <cp:lastModifiedBy>Elżbieta Gawryjołek</cp:lastModifiedBy>
  <cp:revision>207</cp:revision>
  <cp:lastPrinted>2020-09-02T10:38:56Z</cp:lastPrinted>
  <dcterms:created xsi:type="dcterms:W3CDTF">2014-08-11T07:32:03Z</dcterms:created>
  <dcterms:modified xsi:type="dcterms:W3CDTF">2020-09-07T11:33:47Z</dcterms:modified>
</cp:coreProperties>
</file>