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57" r:id="rId4"/>
    <p:sldId id="258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90" autoAdjust="0"/>
  </p:normalViewPr>
  <p:slideViewPr>
    <p:cSldViewPr>
      <p:cViewPr>
        <p:scale>
          <a:sx n="113" d="100"/>
          <a:sy n="113" d="100"/>
        </p:scale>
        <p:origin x="-15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4E400-2492-4A11-B9BA-33864784AE19}" type="datetimeFigureOut">
              <a:rPr lang="pl-PL" smtClean="0"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BB00E-9915-4D29-B477-6E1B97B64B2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w.pl/pl/urzad/programy/program-dobry-start" TargetMode="External"/><Relationship Id="rId2" Type="http://schemas.openxmlformats.org/officeDocument/2006/relationships/hyperlink" Target="https://www.mpips.gov.pl/DobryStar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pic>
        <p:nvPicPr>
          <p:cNvPr id="12" name="Obraz 11" descr="Dobry Start 300 dla ucznia CMYK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9144000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pPr algn="r"/>
            <a:r>
              <a:rPr lang="pl-PL" sz="3200" b="1" dirty="0" smtClean="0"/>
              <a:t>Więcej o programie „Dobry start”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752528"/>
          </a:xfrm>
        </p:spPr>
        <p:txBody>
          <a:bodyPr>
            <a:normAutofit/>
          </a:bodyPr>
          <a:lstStyle/>
          <a:p>
            <a:pPr marL="0" indent="1588" algn="ctr">
              <a:lnSpc>
                <a:spcPct val="110000"/>
              </a:lnSpc>
              <a:spcBef>
                <a:spcPct val="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altLang="pl-PL" b="1" dirty="0" smtClean="0"/>
              <a:t>Infolinia DUW w sprawie rządowego programu</a:t>
            </a:r>
          </a:p>
          <a:p>
            <a:pPr indent="-341313" algn="ctr">
              <a:lnSpc>
                <a:spcPct val="170000"/>
              </a:lnSpc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altLang="pl-PL" sz="2800" dirty="0" smtClean="0"/>
              <a:t>od 11 czerwca do 31 sierpnia 2018 r.</a:t>
            </a:r>
          </a:p>
          <a:p>
            <a:pPr indent="-341313" algn="ctr">
              <a:lnSpc>
                <a:spcPct val="170000"/>
              </a:lnSpc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dirty="0" smtClean="0"/>
              <a:t>nr telefonu </a:t>
            </a:r>
            <a:r>
              <a:rPr lang="pl-PL" sz="3600" b="1" dirty="0" smtClean="0">
                <a:solidFill>
                  <a:srgbClr val="FF0000"/>
                </a:solidFill>
              </a:rPr>
              <a:t>71 340 64 58</a:t>
            </a:r>
            <a:endParaRPr lang="pl-PL" sz="3600" dirty="0" smtClean="0">
              <a:solidFill>
                <a:srgbClr val="FF0000"/>
              </a:solidFill>
            </a:endParaRPr>
          </a:p>
          <a:p>
            <a:pPr indent="-341313" algn="ctr">
              <a:lnSpc>
                <a:spcPct val="170000"/>
              </a:lnSpc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 dirty="0" smtClean="0">
                <a:solidFill>
                  <a:srgbClr val="FF0000"/>
                </a:solidFill>
              </a:rPr>
              <a:t>od poniedziałku do czwartku </a:t>
            </a:r>
          </a:p>
          <a:p>
            <a:pPr indent="-341313" algn="ctr">
              <a:lnSpc>
                <a:spcPct val="170000"/>
              </a:lnSpc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 dirty="0" smtClean="0">
                <a:solidFill>
                  <a:srgbClr val="FF0000"/>
                </a:solidFill>
              </a:rPr>
              <a:t>w godz. 10:30-14:00</a:t>
            </a:r>
            <a:endParaRPr lang="pl-PL" altLang="pl-PL" b="1" dirty="0" smtClean="0">
              <a:solidFill>
                <a:srgbClr val="FF0000"/>
              </a:solidFill>
            </a:endParaRPr>
          </a:p>
        </p:txBody>
      </p:sp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pic>
        <p:nvPicPr>
          <p:cNvPr id="7" name="Obraz 6" descr="Dobry Start 300 dla ucznia CMYK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55776" cy="150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11560" y="501317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pic>
        <p:nvPicPr>
          <p:cNvPr id="8" name="Obraz 7" descr="Dobry Start 300 dla ucznia CMYK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692696"/>
            <a:ext cx="7704856" cy="4500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8998"/>
          </a:xfrm>
        </p:spPr>
        <p:txBody>
          <a:bodyPr>
            <a:noAutofit/>
          </a:bodyPr>
          <a:lstStyle/>
          <a:p>
            <a:pPr algn="r"/>
            <a:r>
              <a:rPr lang="pl-PL" sz="3600" b="1" dirty="0" smtClean="0"/>
              <a:t>Finansowanie programu </a:t>
            </a:r>
            <a:endParaRPr lang="pl-PL" sz="3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sz="2800" dirty="0"/>
              <a:t>Świadczenie „Dobry start” i koszty jego obsługi  będą finansowane w formie dotacji celowej z budżetu państwa</a:t>
            </a:r>
            <a:r>
              <a:rPr lang="pl-PL" sz="28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800" dirty="0"/>
          </a:p>
          <a:p>
            <a:pPr algn="just">
              <a:lnSpc>
                <a:spcPct val="150000"/>
              </a:lnSpc>
            </a:pPr>
            <a:r>
              <a:rPr lang="pl-PL" sz="2800" dirty="0" smtClean="0"/>
              <a:t>W </a:t>
            </a:r>
            <a:r>
              <a:rPr lang="pl-PL" sz="2800" dirty="0" smtClean="0"/>
              <a:t>dniu 09.06.2018 r. do wszystkich dolnośląskich organów właściwych </a:t>
            </a:r>
            <a:r>
              <a:rPr lang="pl-PL" sz="2800" dirty="0" smtClean="0"/>
              <a:t>gmin i powiatów przekazano </a:t>
            </a:r>
            <a:r>
              <a:rPr lang="pl-PL" sz="2800" i="1" dirty="0" smtClean="0"/>
              <a:t>Procedurę finansowania w 2018 roku rządowego programu „Dobry start” dla gmin i powiatów województwa dolnośląskiego. </a:t>
            </a:r>
          </a:p>
          <a:p>
            <a:pPr algn="just">
              <a:lnSpc>
                <a:spcPct val="150000"/>
              </a:lnSpc>
              <a:buNone/>
            </a:pPr>
            <a:endParaRPr lang="pl-PL" sz="2800" i="1" dirty="0" smtClean="0"/>
          </a:p>
        </p:txBody>
      </p:sp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pic>
        <p:nvPicPr>
          <p:cNvPr id="8" name="Obraz 7" descr="Dobry Start 300 dla ucznia CMYK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55776" cy="150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l-PL" sz="3600" b="1" dirty="0" smtClean="0"/>
              <a:t>Szacowanie potrzeb w </a:t>
            </a:r>
            <a:r>
              <a:rPr lang="pl-PL" sz="3600" b="1" dirty="0" err="1" smtClean="0"/>
              <a:t>jst</a:t>
            </a:r>
            <a:endParaRPr lang="pl-PL" sz="3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10445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l-PL" dirty="0" smtClean="0"/>
              <a:t>Do </a:t>
            </a:r>
            <a:r>
              <a:rPr lang="pl-PL" sz="4000" b="1" dirty="0" smtClean="0">
                <a:solidFill>
                  <a:srgbClr val="FF0000"/>
                </a:solidFill>
              </a:rPr>
              <a:t>14 czerwca br. </a:t>
            </a:r>
            <a:r>
              <a:rPr lang="pl-PL" dirty="0" smtClean="0"/>
              <a:t>organy gmin i powiatów za pośrednictwem Centralnej Aplikacji Statystycznej (CAS) składają do Wojewody Dolnośląskiego informację o szacunkowej liczbie uczniów i osób uczących się uprawnionych do świadczenia „Dobry start”.</a:t>
            </a:r>
          </a:p>
          <a:p>
            <a:pPr algn="just">
              <a:lnSpc>
                <a:spcPct val="170000"/>
              </a:lnSpc>
            </a:pPr>
            <a:r>
              <a:rPr lang="pl-PL" dirty="0" smtClean="0"/>
              <a:t>Informacja zbierana będzie w formie jednorazowego sprawozdania udostępnionego przez Wydział Zdrowia i Polityki Społecznej dla gmin i powiatów w dniu </a:t>
            </a:r>
            <a:r>
              <a:rPr lang="pl-PL" sz="4000" b="1" dirty="0" smtClean="0">
                <a:solidFill>
                  <a:srgbClr val="FF0000"/>
                </a:solidFill>
              </a:rPr>
              <a:t>11 czerwca br.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pic>
        <p:nvPicPr>
          <p:cNvPr id="8" name="Obraz 7" descr="Dobry Start 300 dla ucznia CMYK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55776" cy="150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pl-PL" sz="3600" b="1" dirty="0" smtClean="0"/>
              <a:t>Szacowanie potrzeb w </a:t>
            </a:r>
            <a:r>
              <a:rPr lang="pl-PL" sz="3600" b="1" dirty="0" err="1" smtClean="0"/>
              <a:t>jst</a:t>
            </a:r>
            <a:endParaRPr lang="pl-PL" sz="3600" b="1" dirty="0"/>
          </a:p>
        </p:txBody>
      </p:sp>
      <p:pic>
        <p:nvPicPr>
          <p:cNvPr id="9" name="Obraz 8" descr="Dobry Start 300 dla ucznia CMYK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555776" cy="1509139"/>
          </a:xfrm>
          <a:prstGeom prst="rect">
            <a:avLst/>
          </a:prstGeom>
        </p:spPr>
      </p:pic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499368"/>
              </p:ext>
            </p:extLst>
          </p:nvPr>
        </p:nvGraphicFramePr>
        <p:xfrm>
          <a:off x="467544" y="1340769"/>
          <a:ext cx="8435280" cy="512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/>
                <a:gridCol w="2108820"/>
                <a:gridCol w="2108820"/>
                <a:gridCol w="2108820"/>
              </a:tblGrid>
              <a:tr h="353885">
                <a:tc gridSpan="4"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Informacja o liczbie osób uprawnionych do świadczenia 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3885">
                <a:tc gridSpan="4"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Program „Dobry Start” szacowanie gminy/powiaty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5040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rgbClr val="FF0000"/>
                          </a:solidFill>
                        </a:rPr>
                        <a:t>Szacunkowa liczba dzieci i osób uczących</a:t>
                      </a: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</a:rPr>
                        <a:t> się uprawnionych </a:t>
                      </a:r>
                      <a:br>
                        <a:rPr lang="pl-PL" sz="1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</a:rPr>
                        <a:t>do świadczenia* wg miejsca zamieszkania lub pobytu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Przewidywana kwota na wypłatę świadczenia „Dobry start” w 2018 r.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Kwota należna </a:t>
                      </a:r>
                      <a:br>
                        <a:rPr lang="pl-PL" sz="1600" dirty="0" smtClean="0"/>
                      </a:br>
                      <a:r>
                        <a:rPr lang="pl-PL" sz="1600" dirty="0" smtClean="0"/>
                        <a:t>za obsługę</a:t>
                      </a:r>
                      <a:r>
                        <a:rPr lang="pl-PL" sz="1600" baseline="0" dirty="0" smtClean="0"/>
                        <a:t> świadczenia 10 zł**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rgbClr val="FF0000"/>
                          </a:solidFill>
                        </a:rPr>
                        <a:t>Środki</a:t>
                      </a: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</a:rPr>
                        <a:t> na obsługę </a:t>
                      </a:r>
                      <a:br>
                        <a:rPr lang="pl-PL" sz="1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</a:rPr>
                        <a:t>do przekazania </a:t>
                      </a:r>
                      <a:br>
                        <a:rPr lang="pl-PL" sz="1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</a:rPr>
                        <a:t>w czerwcu br. ***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88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4893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Font typeface="Arial" charset="0"/>
                        <a:buNone/>
                      </a:pPr>
                      <a:r>
                        <a:rPr lang="pl-PL" sz="1400" b="0" dirty="0" smtClean="0">
                          <a:latin typeface="Arial Narrow" pitchFamily="34" charset="0"/>
                        </a:rPr>
                        <a:t>*zgodnie z § 4 rozporządzenia RM z dn. 30 maja 2018 r. w sprawie szczegółowych warunków realizacji rządowego programu Dobry Start”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400" b="0" dirty="0" smtClean="0">
                          <a:latin typeface="Arial Narrow" pitchFamily="34" charset="0"/>
                        </a:rPr>
                        <a:t>** koszt realizacji programu wynosi 10 zł za jedno dziecko lub osobę</a:t>
                      </a:r>
                      <a:r>
                        <a:rPr lang="pl-PL" sz="1400" b="0" baseline="0" dirty="0" smtClean="0">
                          <a:latin typeface="Arial Narrow" pitchFamily="34" charset="0"/>
                        </a:rPr>
                        <a:t> uczącą się, na które ustalane jest prawo </a:t>
                      </a:r>
                      <a:br>
                        <a:rPr lang="pl-PL" sz="1400" b="0" baseline="0" dirty="0" smtClean="0">
                          <a:latin typeface="Arial Narrow" pitchFamily="34" charset="0"/>
                        </a:rPr>
                      </a:br>
                      <a:r>
                        <a:rPr lang="pl-PL" sz="1400" b="0" baseline="0" dirty="0" smtClean="0">
                          <a:latin typeface="Arial Narrow" pitchFamily="34" charset="0"/>
                        </a:rPr>
                        <a:t>do świadczenia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baseline="0" dirty="0" smtClean="0">
                          <a:latin typeface="Arial Narrow" pitchFamily="34" charset="0"/>
                        </a:rPr>
                        <a:t>*** zgodnie 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z pismem Ministra Rodziny, Pracy i Polityki Społecznej sygn. DSR-IV.074.31.2018.GJ z dnia 5 czerwca 2018 r. mając na względzie konieczność zapewnienia sprawnej obsługi w samorządach, spraw związanych z przyjmowaniem wniosków, ich rozpatrywaniem i wypłatą świadczenia „Dobry start” już od pierwszych dni obowiązywania tego programu, zasadne jest ażeby część środków z budżetu państwa na obsługę programu mogła być w posiadaniu samorządów (w ich budżetach) jeszcze przed rozpoczęciem okresu przyjmowania 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wniosków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l-PL" sz="3600" b="1" dirty="0" smtClean="0"/>
              <a:t>Ustalenie planu dotacji</a:t>
            </a:r>
            <a:endParaRPr lang="pl-PL" sz="3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41044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 smtClean="0"/>
              <a:t>Na podstawie złożonych przez organy </a:t>
            </a:r>
            <a:r>
              <a:rPr lang="pl-PL" sz="2400" dirty="0" err="1" smtClean="0"/>
              <a:t>jst</a:t>
            </a:r>
            <a:r>
              <a:rPr lang="pl-PL" sz="2400" dirty="0" smtClean="0"/>
              <a:t> szacunków ustalimy w </a:t>
            </a:r>
            <a:r>
              <a:rPr lang="pl-PL" sz="2800" b="1" dirty="0" smtClean="0">
                <a:solidFill>
                  <a:srgbClr val="FF0000"/>
                </a:solidFill>
              </a:rPr>
              <a:t>II połowie czerwca br. </a:t>
            </a:r>
            <a:r>
              <a:rPr lang="pl-PL" sz="2400" dirty="0" smtClean="0"/>
              <a:t>wstępny plan dotacji </a:t>
            </a:r>
            <a:br>
              <a:rPr lang="pl-PL" sz="2400" dirty="0" smtClean="0"/>
            </a:br>
            <a:r>
              <a:rPr lang="pl-PL" sz="2400" dirty="0" smtClean="0"/>
              <a:t>na realizację programu (środki na wypłatę świadczeń i koszty obsługi).</a:t>
            </a:r>
          </a:p>
          <a:p>
            <a:pPr algn="just">
              <a:lnSpc>
                <a:spcPct val="150000"/>
              </a:lnSpc>
            </a:pPr>
            <a:r>
              <a:rPr lang="pl-PL" sz="2800" b="1" dirty="0" smtClean="0">
                <a:solidFill>
                  <a:srgbClr val="FF0000"/>
                </a:solidFill>
              </a:rPr>
              <a:t>Przed 1 lipca br. </a:t>
            </a:r>
            <a:r>
              <a:rPr lang="pl-PL" sz="2400" dirty="0" smtClean="0"/>
              <a:t>przekażemy do </a:t>
            </a:r>
            <a:r>
              <a:rPr lang="pl-PL" sz="2400" dirty="0" err="1" smtClean="0"/>
              <a:t>jst</a:t>
            </a:r>
            <a:r>
              <a:rPr lang="pl-PL" sz="2400" dirty="0" smtClean="0"/>
              <a:t> odpowiednio </a:t>
            </a:r>
            <a:br>
              <a:rPr lang="pl-PL" sz="2400" dirty="0" smtClean="0"/>
            </a:br>
            <a:r>
              <a:rPr lang="pl-PL" sz="2400" dirty="0" smtClean="0"/>
              <a:t>do potrzeb część dotacji na obsługę/wdrożenie </a:t>
            </a:r>
            <a:r>
              <a:rPr lang="pl-PL" sz="2400" dirty="0" smtClean="0"/>
              <a:t>programu. </a:t>
            </a:r>
            <a:endParaRPr lang="pl-PL" sz="2400" dirty="0"/>
          </a:p>
        </p:txBody>
      </p:sp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pic>
        <p:nvPicPr>
          <p:cNvPr id="8" name="Obraz 7" descr="Dobry Start 300 dla ucznia CMYK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55776" cy="150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l-PL" sz="3600" b="1" dirty="0" smtClean="0"/>
              <a:t>Źródło finansowania</a:t>
            </a:r>
            <a:endParaRPr lang="pl-PL" sz="3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39552" y="1268760"/>
            <a:ext cx="7992888" cy="468052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l-PL" altLang="pl-PL" sz="2000" dirty="0" smtClean="0"/>
              <a:t>Zgodnie z pismem Pani Elżbiety Rafalskiej, Ministra Rodziny, Pracy </a:t>
            </a:r>
            <a:br>
              <a:rPr lang="pl-PL" altLang="pl-PL" sz="2000" dirty="0" smtClean="0"/>
            </a:br>
            <a:r>
              <a:rPr lang="pl-PL" altLang="pl-PL" sz="2000" dirty="0" smtClean="0"/>
              <a:t>i Polityki Społecznej, program „Dobry start”  finansowany jest </a:t>
            </a:r>
            <a:br>
              <a:rPr lang="pl-PL" altLang="pl-PL" sz="2000" dirty="0" smtClean="0"/>
            </a:br>
            <a:r>
              <a:rPr lang="pl-PL" altLang="pl-PL" sz="2000" dirty="0" smtClean="0"/>
              <a:t>ze środków zaplanowanych w ustawie budżetowej na 2018 rok, </a:t>
            </a:r>
            <a:br>
              <a:rPr lang="pl-PL" altLang="pl-PL" sz="2000" dirty="0" smtClean="0"/>
            </a:br>
            <a:r>
              <a:rPr lang="pl-PL" altLang="pl-PL" sz="2000" b="1" dirty="0" smtClean="0"/>
              <a:t>w rozdziale 85501 oraz rezerwie celowej poz. 77.</a:t>
            </a:r>
          </a:p>
          <a:p>
            <a:pPr algn="just">
              <a:lnSpc>
                <a:spcPct val="170000"/>
              </a:lnSpc>
              <a:spcBef>
                <a:spcPts val="600"/>
              </a:spcBef>
            </a:pPr>
            <a:r>
              <a:rPr lang="pl-PL" altLang="pl-PL" sz="2000" dirty="0" smtClean="0"/>
              <a:t>W przypadku, gdy organem właściwym w sprawach o świadczenie jest wójt, burmistrz lub prezydent miasta środki finansowe winny być ujęte </a:t>
            </a:r>
            <a:r>
              <a:rPr lang="pl-PL" altLang="pl-PL" sz="2000" b="1" dirty="0" smtClean="0"/>
              <a:t>w rozdziale 85504 §2010.</a:t>
            </a:r>
          </a:p>
          <a:p>
            <a:pPr algn="just">
              <a:lnSpc>
                <a:spcPct val="170000"/>
              </a:lnSpc>
              <a:spcBef>
                <a:spcPct val="0"/>
              </a:spcBef>
            </a:pPr>
            <a:r>
              <a:rPr lang="pl-PL" altLang="pl-PL" sz="2000" dirty="0" smtClean="0"/>
              <a:t>W przypadku gdy organem właściwym w sprawach o świadczenie jest starosta środki finansowe winny być ujęte </a:t>
            </a:r>
            <a:r>
              <a:rPr lang="pl-PL" altLang="pl-PL" sz="2000" b="1" dirty="0" smtClean="0"/>
              <a:t>w rozdziale 85504 § 2110.</a:t>
            </a:r>
          </a:p>
          <a:p>
            <a:pPr>
              <a:spcBef>
                <a:spcPct val="0"/>
              </a:spcBef>
              <a:buNone/>
            </a:pPr>
            <a:endParaRPr lang="pl-PL" altLang="pl-PL" sz="2000" dirty="0" smtClean="0"/>
          </a:p>
        </p:txBody>
      </p:sp>
      <p:pic>
        <p:nvPicPr>
          <p:cNvPr id="9" name="Obraz 8" descr="Dobry Start 300 dla ucznia CMYK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55776" cy="150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l-PL" sz="3600" b="1" dirty="0" smtClean="0"/>
              <a:t>Zmiany w planie dotacji</a:t>
            </a:r>
            <a:endParaRPr lang="pl-PL" sz="3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460851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l-PL" altLang="pl-PL" dirty="0" smtClean="0">
                <a:solidFill>
                  <a:schemeClr val="tx1"/>
                </a:solidFill>
              </a:rPr>
              <a:t>Konieczne zatem będzie zastosowanie trybu określonego w art. 171 ust. 1 ustawy o finansach publicznych z dnia 27 sierpnia 2009 r. (</a:t>
            </a:r>
            <a:r>
              <a:rPr lang="pl-PL" altLang="pl-PL" dirty="0" smtClean="0">
                <a:solidFill>
                  <a:schemeClr val="tx1"/>
                </a:solidFill>
              </a:rPr>
              <a:t>Dz.U</a:t>
            </a:r>
            <a:r>
              <a:rPr lang="pl-PL" altLang="pl-PL" dirty="0" smtClean="0">
                <a:solidFill>
                  <a:schemeClr val="tx1"/>
                </a:solidFill>
              </a:rPr>
              <a:t>. z 2017 r. poz. 2077 z </a:t>
            </a:r>
            <a:r>
              <a:rPr lang="pl-PL" altLang="pl-PL" dirty="0" err="1" smtClean="0">
                <a:solidFill>
                  <a:schemeClr val="tx1"/>
                </a:solidFill>
              </a:rPr>
              <a:t>późn</a:t>
            </a:r>
            <a:r>
              <a:rPr lang="pl-PL" altLang="pl-PL" dirty="0" smtClean="0">
                <a:solidFill>
                  <a:schemeClr val="tx1"/>
                </a:solidFill>
              </a:rPr>
              <a:t>. zm.), dotyczącego przeniesień wydatków między rozdziałami i paragrafami klasyfikacji wydatków w ramach danej części budżetu państwa.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l-PL" altLang="pl-PL" dirty="0" smtClean="0">
                <a:solidFill>
                  <a:schemeClr val="tx1"/>
                </a:solidFill>
              </a:rPr>
              <a:t>W konsekwencji oznacza to zmianę planów finansowych gmin </a:t>
            </a:r>
            <a:br>
              <a:rPr lang="pl-PL" altLang="pl-PL" dirty="0" smtClean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i powiatów we właściwych rozdziałach klasyfikacji budżetowej.  </a:t>
            </a:r>
          </a:p>
          <a:p>
            <a:pPr algn="just"/>
            <a:endParaRPr lang="pl-PL" dirty="0"/>
          </a:p>
        </p:txBody>
      </p:sp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pic>
        <p:nvPicPr>
          <p:cNvPr id="8" name="Obraz 7" descr="Dobry Start 300 dla ucznia CMYK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55776" cy="150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l-PL" sz="3600" b="1" dirty="0" smtClean="0"/>
              <a:t>Zapotrzebowania</a:t>
            </a:r>
            <a:endParaRPr lang="pl-PL" sz="3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44644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800" b="1" dirty="0" smtClean="0">
                <a:solidFill>
                  <a:srgbClr val="FF0000"/>
                </a:solidFill>
              </a:rPr>
              <a:t>Od lipca br., do 15. dnia każdego miesiąca, </a:t>
            </a:r>
            <a:r>
              <a:rPr lang="pl-PL" sz="2000" dirty="0" smtClean="0"/>
              <a:t>organy gmin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 smtClean="0"/>
              <a:t>powiatów składają do Wydziału Zdrowia i Polityki Społecznej DUW,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za </a:t>
            </a:r>
            <a:r>
              <a:rPr lang="pl-PL" sz="2000" dirty="0" smtClean="0"/>
              <a:t>pośrednictwem Centralnej Aplikacji Statystycznej (CAS), zapotrzebowania na środki niezbędne do realizacji programu w danym miesiącu, wg przekazanego wraz z procedurą wzoru (udostępnionego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 smtClean="0"/>
              <a:t>CAS).</a:t>
            </a:r>
          </a:p>
          <a:p>
            <a:pPr algn="just">
              <a:lnSpc>
                <a:spcPct val="150000"/>
              </a:lnSpc>
            </a:pPr>
            <a:r>
              <a:rPr lang="pl-PL" sz="2800" b="1" dirty="0" smtClean="0">
                <a:solidFill>
                  <a:srgbClr val="FF0000"/>
                </a:solidFill>
              </a:rPr>
              <a:t>Do 20. dnia każdego miesiąca </a:t>
            </a:r>
            <a:r>
              <a:rPr lang="pl-PL" sz="2000" dirty="0" smtClean="0"/>
              <a:t>przekażemy do </a:t>
            </a:r>
            <a:r>
              <a:rPr lang="pl-PL" sz="2000" dirty="0" err="1" smtClean="0"/>
              <a:t>jst</a:t>
            </a:r>
            <a:r>
              <a:rPr lang="pl-PL" sz="2000" dirty="0" smtClean="0"/>
              <a:t> środki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na </a:t>
            </a:r>
            <a:r>
              <a:rPr lang="pl-PL" sz="2000" dirty="0" smtClean="0"/>
              <a:t>wypłaty świadczeń w danym miesiącu (wraz z kosztami obsługi). 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Na bieżąco i we współpracy z </a:t>
            </a:r>
            <a:r>
              <a:rPr lang="pl-PL" sz="2000" dirty="0" err="1" smtClean="0"/>
              <a:t>jst</a:t>
            </a:r>
            <a:r>
              <a:rPr lang="pl-PL" sz="2000" dirty="0" smtClean="0"/>
              <a:t> będziemy monitorować braki i nadwyżki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 smtClean="0"/>
              <a:t>korygować plany dotacji w poszczególnych </a:t>
            </a:r>
            <a:r>
              <a:rPr lang="pl-PL" sz="2000" dirty="0" err="1" smtClean="0"/>
              <a:t>jst</a:t>
            </a:r>
            <a:r>
              <a:rPr lang="pl-PL" sz="2000" dirty="0"/>
              <a:t>.</a:t>
            </a:r>
          </a:p>
        </p:txBody>
      </p:sp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pic>
        <p:nvPicPr>
          <p:cNvPr id="8" name="Obraz 7" descr="Dobry Start 300 dla ucznia CMYK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55776" cy="150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rmAutofit/>
          </a:bodyPr>
          <a:lstStyle/>
          <a:p>
            <a:pPr algn="r"/>
            <a:r>
              <a:rPr lang="pl-PL" sz="3200" b="1" dirty="0" smtClean="0"/>
              <a:t>Więcej o programie „Dobry start”</a:t>
            </a:r>
            <a:endParaRPr lang="pl-PL" sz="32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320480"/>
          </a:xfrm>
        </p:spPr>
        <p:txBody>
          <a:bodyPr>
            <a:normAutofit/>
          </a:bodyPr>
          <a:lstStyle/>
          <a:p>
            <a:pPr marL="0" indent="1588">
              <a:spcBef>
                <a:spcPct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altLang="pl-PL" dirty="0" smtClean="0"/>
              <a:t> </a:t>
            </a:r>
            <a:r>
              <a:rPr lang="pl-PL" altLang="pl-PL" sz="2800" dirty="0" smtClean="0"/>
              <a:t>na stronie internetowej Ministerstwa Rodziny, Pracy i Polityki Społecznej:</a:t>
            </a:r>
          </a:p>
          <a:p>
            <a:pPr indent="-341313" algn="ctr"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altLang="pl-PL" sz="2800" b="1" dirty="0" smtClean="0">
                <a:solidFill>
                  <a:srgbClr val="0070C0"/>
                </a:solidFill>
                <a:hlinkClick r:id="rId2"/>
              </a:rPr>
              <a:t>https://www.mpips.gov.pl/DobryStart</a:t>
            </a:r>
            <a:endParaRPr lang="pl-PL" altLang="pl-PL" sz="2800" b="1" dirty="0" smtClean="0">
              <a:solidFill>
                <a:srgbClr val="0070C0"/>
              </a:solidFill>
            </a:endParaRPr>
          </a:p>
          <a:p>
            <a:pPr indent="-341313" algn="ctr"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altLang="pl-PL" sz="2800" dirty="0" smtClean="0">
              <a:solidFill>
                <a:srgbClr val="0070C0"/>
              </a:solidFill>
            </a:endParaRPr>
          </a:p>
          <a:p>
            <a:pPr indent="-341313" algn="ctr"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altLang="pl-PL" sz="2800" dirty="0" smtClean="0">
              <a:solidFill>
                <a:srgbClr val="0070C0"/>
              </a:solidFill>
            </a:endParaRPr>
          </a:p>
          <a:p>
            <a:pPr indent="-341313">
              <a:spcBef>
                <a:spcPct val="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na stronie internetowej Dolnośląskiego Urzędu Wojewódzkiego:</a:t>
            </a:r>
          </a:p>
          <a:p>
            <a:pPr indent="-341313" algn="ctr"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  <a:hlinkClick r:id="rId3"/>
              </a:rPr>
              <a:t>https://www.duw.pl/pl/urzad/programy/program-dobry-start</a:t>
            </a:r>
            <a:endParaRPr lang="pl-PL" altLang="pl-PL" sz="2800" b="1" dirty="0" smtClean="0">
              <a:solidFill>
                <a:schemeClr val="tx1"/>
              </a:solidFill>
            </a:endParaRPr>
          </a:p>
          <a:p>
            <a:pPr indent="-341313" algn="ctr"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altLang="pl-PL" sz="2800" b="1" dirty="0"/>
          </a:p>
          <a:p>
            <a:pPr indent="-341313" algn="ctr"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altLang="pl-PL" sz="2800" b="1" dirty="0" smtClean="0">
              <a:solidFill>
                <a:schemeClr val="tx1"/>
              </a:solidFill>
            </a:endParaRPr>
          </a:p>
          <a:p>
            <a:pPr indent="-341313" algn="ctr"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altLang="pl-PL" dirty="0" smtClean="0">
              <a:solidFill>
                <a:schemeClr val="tx1"/>
              </a:solidFill>
            </a:endParaRPr>
          </a:p>
          <a:p>
            <a:pPr indent="-341313">
              <a:spcBef>
                <a:spcPct val="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dirty="0"/>
          </a:p>
        </p:txBody>
      </p:sp>
      <p:pic>
        <p:nvPicPr>
          <p:cNvPr id="4" name="Obraz 3" descr="Obraz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289" y="5820862"/>
            <a:ext cx="2362711" cy="1037138"/>
          </a:xfrm>
          <a:prstGeom prst="rect">
            <a:avLst/>
          </a:prstGeom>
        </p:spPr>
      </p:pic>
      <p:pic>
        <p:nvPicPr>
          <p:cNvPr id="7" name="Obraz 6" descr="Dobry Start 300 dla ucznia CMYK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555776" cy="150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386</Words>
  <Application>Microsoft Office PowerPoint</Application>
  <PresentationFormat>Pokaz na ekranie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Prezentacja programu PowerPoint</vt:lpstr>
      <vt:lpstr>Finansowanie programu </vt:lpstr>
      <vt:lpstr>Szacowanie potrzeb w jst</vt:lpstr>
      <vt:lpstr>Szacowanie potrzeb w jst</vt:lpstr>
      <vt:lpstr>Ustalenie planu dotacji</vt:lpstr>
      <vt:lpstr>Źródło finansowania</vt:lpstr>
      <vt:lpstr>Zmiany w planie dotacji</vt:lpstr>
      <vt:lpstr>Zapotrzebowania</vt:lpstr>
      <vt:lpstr>Więcej o programie „Dobry start”</vt:lpstr>
      <vt:lpstr>Więcej o programie „Dobry start”</vt:lpstr>
      <vt:lpstr>Dziękuję za uwagę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Danusia</dc:creator>
  <cp:lastModifiedBy>Danuta Zawilla</cp:lastModifiedBy>
  <cp:revision>18</cp:revision>
  <cp:lastPrinted>2018-06-12T10:34:57Z</cp:lastPrinted>
  <dcterms:created xsi:type="dcterms:W3CDTF">2018-06-11T17:21:26Z</dcterms:created>
  <dcterms:modified xsi:type="dcterms:W3CDTF">2018-06-12T11:46:14Z</dcterms:modified>
</cp:coreProperties>
</file>